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</p:sldIdLst>
  <p:sldSz cx="12192000" cy="6858000"/>
  <p:notesSz cx="6669088" cy="9926638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F3D01D-7A7E-42B1-847A-0A7FB8698B51}">
          <p14:sldIdLst>
            <p14:sldId id="256"/>
            <p14:sldId id="257"/>
            <p14:sldId id="258"/>
            <p14:sldId id="260"/>
            <p14:sldId id="259"/>
            <p14:sldId id="261"/>
          </p14:sldIdLst>
        </p14:section>
        <p14:section name="Раздел без заголовка" id="{2ABE6205-63D2-4BF3-9E0A-E5A48212FBC9}">
          <p14:sldIdLst>
            <p14:sldId id="262"/>
            <p14:sldId id="263"/>
            <p14:sldId id="277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9012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86" autoAdjust="0"/>
  </p:normalViewPr>
  <p:slideViewPr>
    <p:cSldViewPr>
      <p:cViewPr>
        <p:scale>
          <a:sx n="33" d="100"/>
          <a:sy n="33" d="100"/>
        </p:scale>
        <p:origin x="1122" y="11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-171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93" y="1"/>
            <a:ext cx="2889938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5D7B-3C89-43CC-AE14-4E0D8CF6B298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10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93" y="9428010"/>
            <a:ext cx="2889938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23B8-C785-49BB-A346-4F60081A4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9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BECA7-73DE-49C4-A5BD-9F7FC0DAAA7A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42FCB-85C5-4E2A-9A23-82B3D107F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2%D1%82%D0%BE%D1%80%D0%BD%D0%BE%D0%B5_%D0%B8%D1%81%D0%BF%D0%BE%D0%BB%D1%8C%D0%B7%D0%BE%D0%B2%D0%B0%D0%BD%D0%B8%D0%B5_%D0%BA%D0%BE%D0%B4%D0%B0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A1%D0%BE%D0%B2%D0%BC%D0%B5%D1%81%D1%82%D0%B8%D0%BC%D0%BE%D1%81%D1%82%D1%8C_(%D0%B8%D0%BD%D1%84%D0%BE%D1%80%D0%BC%D0%B0%D1%82%D0%B8%D0%BA%D0%B0)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8%D1%81%D1%82%D0%B5%D0%BC%D0%B0_%D0%B4%D0%B8%D1%81%D1%82%D0%B0%D0%BD%D1%86%D0%B8%D0%BE%D0%BD%D0%BD%D0%BE%D0%B3%D0%BE_%D0%BE%D0%B1%D1%83%D1%87%D0%B5%D0%BD%D0%B8%D1%8F" TargetMode="External"/><Relationship Id="rId5" Type="http://schemas.openxmlformats.org/officeDocument/2006/relationships/hyperlink" Target="https://ru.wikipedia.org/wiki/%D0%94%D0%B8%D1%81%D1%82%D0%B0%D0%BD%D1%86%D0%B8%D0%BE%D0%BD%D0%BD%D0%BE%D0%B5_%D0%BE%D0%B1%D1%83%D1%87%D0%B5%D0%BD%D0%B8%D0%B5" TargetMode="External"/><Relationship Id="rId10" Type="http://schemas.openxmlformats.org/officeDocument/2006/relationships/hyperlink" Target="https://www.ispringsolutions.com/ppt-to-scorm" TargetMode="External"/><Relationship Id="rId4" Type="http://schemas.openxmlformats.org/officeDocument/2006/relationships/hyperlink" Target="https://ru.wikipedia.org/wiki/%D0%A1%D1%82%D0%B0%D0%BD%D0%B4%D0%B0%D1%80%D1%82" TargetMode="External"/><Relationship Id="rId9" Type="http://schemas.openxmlformats.org/officeDocument/2006/relationships/hyperlink" Target="https://ru.wikipedia.org/wiki/X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nga.fi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crumblr.ca/" TargetMode="External"/><Relationship Id="rId4" Type="http://schemas.openxmlformats.org/officeDocument/2006/relationships/hyperlink" Target="https://scrumlr.io/#/new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kick.com/" TargetMode="External"/><Relationship Id="rId3" Type="http://schemas.openxmlformats.org/officeDocument/2006/relationships/hyperlink" Target="https://docs.google.com/forms/u/0/?ftv=1" TargetMode="External"/><Relationship Id="rId7" Type="http://schemas.openxmlformats.org/officeDocument/2006/relationships/hyperlink" Target="https://classflow.com/" TargetMode="External"/><Relationship Id="rId12" Type="http://schemas.openxmlformats.org/officeDocument/2006/relationships/hyperlink" Target="https://www.liveworksheets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utori.com/" TargetMode="External"/><Relationship Id="rId11" Type="http://schemas.openxmlformats.org/officeDocument/2006/relationships/hyperlink" Target="https://app.wizer.me/" TargetMode="External"/><Relationship Id="rId5" Type="http://schemas.openxmlformats.org/officeDocument/2006/relationships/hyperlink" Target="https://www.pearltrees.com/" TargetMode="External"/><Relationship Id="rId10" Type="http://schemas.openxmlformats.org/officeDocument/2006/relationships/hyperlink" Target="https://teletype.in/" TargetMode="External"/><Relationship Id="rId4" Type="http://schemas.openxmlformats.org/officeDocument/2006/relationships/hyperlink" Target="https://docs.google.com/spreadsheets/u/0/" TargetMode="External"/><Relationship Id="rId9" Type="http://schemas.openxmlformats.org/officeDocument/2006/relationships/hyperlink" Target="https://www.tes.com/lessons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lab.ne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24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SCORM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Английский язык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Sharable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«образцовая модель объекта содержимого для совместного использования») — сборник спецификаций 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Стандарт"/>
              </a:rPr>
              <a:t>стандартов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разработанный для систем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Дистанционное обучение"/>
              </a:rPr>
              <a:t>дистанционного обучения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Содержит требования к организации учебного материала и всей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Система дистанционного обучения"/>
              </a:rPr>
              <a:t>системе дистанционного обучения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SCORM позволяет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Совместимость (информатика)"/>
              </a:rPr>
              <a:t>совместимость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компонентов и возможность их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Повторное использование кода"/>
              </a:rPr>
              <a:t>многократного использования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учебный материал представлен отдельными небольшими блоками, которые могут включаться в разные учебные курсы и использоваться системой дистанционного обучения независимо от того, кем, где и с помощью каких средств они были созданы. SCORM основан на стандарте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XML"/>
              </a:rPr>
              <a:t>XML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iSpring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hlinkClick r:id="rId10"/>
              </a:rPr>
              <a:t>https://www.ispringsolutions.com/ppt-to-scorm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3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Онлайн доски - инструмент для визуальной совместной/групповой работы.</a:t>
            </a:r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https://flinga.fi/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https://scrumlr.io/#/new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http://scrumblr.ca/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1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endParaRPr lang="en-US" dirty="0" smtClean="0"/>
          </a:p>
          <a:p>
            <a:r>
              <a:rPr lang="en-US" dirty="0" err="1" smtClean="0"/>
              <a:t>myQuiz</a:t>
            </a:r>
            <a:endParaRPr lang="en-US" dirty="0" smtClean="0"/>
          </a:p>
          <a:p>
            <a:r>
              <a:rPr lang="en-US" dirty="0" err="1" smtClean="0"/>
              <a:t>JotForm</a:t>
            </a:r>
            <a:endParaRPr lang="en-US" dirty="0" smtClean="0"/>
          </a:p>
          <a:p>
            <a:r>
              <a:rPr lang="en-US" dirty="0" err="1" smtClean="0"/>
              <a:t>QuizJet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5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Интерактивный рабочий лист - электронный рабочий лист, созданный учителем для самостоятельной работы ученика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 с листом является не запоминание или повторение конкретного учебного материала, а овладение новым способом действия.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Предназначены для самостоятельной работы учеников на уроке или дома.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Желательно использование именно электронного варианта листа, хотя, при необходимости, его можно распечатать и на бумаге.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Интерактивный лист, кроме рабочей части, всегда содержит название/подпись и короткую инструкцию для работы с ним.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листами подразумевает свободное использование любых источников информации (как бумажных, так и Интернет-источников).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Готовый лист легко клонируется, его можно изменять и дополнять.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работы разных учеников с рабочими листами всегда различаются между собой, вернее сказать, вероятность одинакового заполнения крайне мала), поэтому эти результаты никогда не оцениваются с точки зрения "правильности".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Office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document </a:t>
            </a:r>
            <a:r>
              <a:rPr lang="en-US" dirty="0" smtClean="0">
                <a:hlinkClick r:id="rId3"/>
              </a:rPr>
              <a:t>https://docs.google.com/forms/u/0/?ftv=1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https://docs.google.com/spreadsheets/u/0/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https://www.pearltrees.com/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https://www.sutori.com/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https://classflow.com/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https://classkick.com/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https://www.tes.com/lessons/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https://teletype.in/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https://app.wizer.me/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https://www.liveworksheets.com/</a:t>
            </a:r>
            <a:endParaRPr lang="ru-RU" dirty="0" smtClean="0"/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2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Облачные файловые хранилища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Yandex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DropBox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публикация в интернете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9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Youtube.com</a:t>
            </a:r>
          </a:p>
          <a:p>
            <a:r>
              <a:rPr lang="en-US" dirty="0" smtClean="0"/>
              <a:t>Vimeo.com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61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7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площадки и видеоконференции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BigBlueButton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 smtClean="0"/>
              <a:t>Webinar.ru</a:t>
            </a:r>
          </a:p>
          <a:p>
            <a:r>
              <a:rPr lang="en-US" b="1" dirty="0" err="1" smtClean="0"/>
              <a:t>iMind</a:t>
            </a:r>
            <a:endParaRPr lang="en-US" b="1" dirty="0" smtClean="0"/>
          </a:p>
          <a:p>
            <a:r>
              <a:rPr lang="en-US" b="1" dirty="0" smtClean="0"/>
              <a:t>WebEx</a:t>
            </a:r>
          </a:p>
          <a:p>
            <a:r>
              <a:rPr lang="en-US" b="1" dirty="0" smtClean="0"/>
              <a:t>GoToMeeting</a:t>
            </a:r>
          </a:p>
          <a:p>
            <a:r>
              <a:rPr lang="en-US" b="1" dirty="0" err="1" smtClean="0"/>
              <a:t>MyOwnConference</a:t>
            </a:r>
            <a:endParaRPr lang="en-US" b="1" dirty="0" smtClean="0"/>
          </a:p>
          <a:p>
            <a:r>
              <a:rPr lang="en-US" b="1" dirty="0" smtClean="0"/>
              <a:t>WEBINAR.FM</a:t>
            </a:r>
          </a:p>
          <a:p>
            <a:r>
              <a:rPr lang="en-US" b="1" dirty="0" err="1" smtClean="0"/>
              <a:t>Mirapolis</a:t>
            </a:r>
            <a:r>
              <a:rPr lang="en-US" b="1" dirty="0" smtClean="0"/>
              <a:t> Virtual Room</a:t>
            </a:r>
          </a:p>
          <a:p>
            <a:r>
              <a:rPr lang="en-US" b="1" dirty="0" err="1" smtClean="0"/>
              <a:t>iSpring</a:t>
            </a:r>
            <a:endParaRPr lang="en-US" b="1" dirty="0" smtClean="0"/>
          </a:p>
          <a:p>
            <a:r>
              <a:rPr lang="en-US" b="1" dirty="0" smtClean="0"/>
              <a:t>Adobe Connect</a:t>
            </a:r>
          </a:p>
          <a:p>
            <a:r>
              <a:rPr lang="ru-RU" b="1" dirty="0" err="1" smtClean="0"/>
              <a:t>Вебинар</a:t>
            </a:r>
            <a:r>
              <a:rPr lang="ru-RU" b="1" dirty="0" smtClean="0"/>
              <a:t> ТВ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9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WhatsApp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Hangouts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чат-боты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92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Cisco</a:t>
            </a:r>
            <a:r>
              <a:rPr lang="en-US" baseline="0" dirty="0" smtClean="0"/>
              <a:t> Packet Tracer</a:t>
            </a:r>
            <a:endParaRPr lang="ru-RU" baseline="0" dirty="0" smtClean="0"/>
          </a:p>
          <a:p>
            <a:r>
              <a:rPr lang="en-US" dirty="0" smtClean="0">
                <a:hlinkClick r:id="rId3"/>
              </a:rPr>
              <a:t>http://www.virtulab.net/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u="none" dirty="0" smtClean="0">
                <a:ln w="6350">
                  <a:noFill/>
                </a:ln>
              </a:rPr>
              <a:t>Часто</a:t>
            </a:r>
            <a:r>
              <a:rPr lang="ru-RU" altLang="ru-RU" b="0" u="none" baseline="0" dirty="0" smtClean="0">
                <a:ln w="6350">
                  <a:noFill/>
                </a:ln>
              </a:rPr>
              <a:t> на приходится слышать о цифровых платформах средах, информационных системах. Сегодня я постараюсь раскрыть вопрос что же это такое и какими они бывают.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0" u="none" baseline="0" dirty="0" smtClean="0">
                <a:ln w="6350">
                  <a:noFill/>
                </a:ln>
              </a:rPr>
              <a:t>Начнем с одного из определений найденных на просторах Интернета:</a:t>
            </a:r>
            <a:endParaRPr lang="ru-RU" altLang="ru-RU" b="0" u="none" dirty="0" smtClean="0">
              <a:ln w="6350">
                <a:noFill/>
              </a:ln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u="sng" dirty="0" smtClean="0">
                <a:ln w="6350">
                  <a:noFill/>
                </a:ln>
              </a:rPr>
              <a:t>Цифровая образовательная среда </a:t>
            </a:r>
            <a:r>
              <a:rPr lang="ru-RU" altLang="ru-RU" b="1" dirty="0" smtClean="0">
                <a:ln w="6350">
                  <a:noFill/>
                </a:ln>
              </a:rPr>
              <a:t>(ЦОС) – это открытая совокупность информационных систем, предназначенных для обеспечения различных задач образовательного процесса. Слово «открытая» означает возможность и право использовать разные информационные системы в составе ЦОС, заменять их или добавлять новые по собственному усмотрению.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28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HTC Vive</a:t>
            </a:r>
          </a:p>
          <a:p>
            <a:r>
              <a:rPr lang="en-US" dirty="0" smtClean="0"/>
              <a:t>3D</a:t>
            </a:r>
            <a:r>
              <a:rPr lang="en-US" baseline="0" dirty="0" smtClean="0"/>
              <a:t> Viewer</a:t>
            </a:r>
          </a:p>
          <a:p>
            <a:r>
              <a:rPr lang="en-US" baseline="0" dirty="0" err="1" smtClean="0"/>
              <a:t>Maquete</a:t>
            </a:r>
            <a:endParaRPr lang="en-US" baseline="0" dirty="0" smtClean="0"/>
          </a:p>
          <a:p>
            <a:r>
              <a:rPr lang="en-US" baseline="0" dirty="0" err="1" smtClean="0"/>
              <a:t>Minishow</a:t>
            </a:r>
            <a:endParaRPr lang="en-US" baseline="0" dirty="0" smtClean="0"/>
          </a:p>
          <a:p>
            <a:r>
              <a:rPr lang="en-US" baseline="0" dirty="0" smtClean="0"/>
              <a:t>Blocks</a:t>
            </a:r>
          </a:p>
          <a:p>
            <a:r>
              <a:rPr lang="en-US" baseline="0" dirty="0" smtClean="0"/>
              <a:t>Saber beat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01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3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ru-RU" altLang="ru-RU" b="1" dirty="0" smtClean="0">
                <a:ln w="6350">
                  <a:noFill/>
                </a:ln>
              </a:rPr>
              <a:t>Понятие информационных систем достаточно узкое.</a:t>
            </a:r>
          </a:p>
          <a:p>
            <a:pPr algn="l" eaLnBrk="1" hangingPunct="1"/>
            <a:r>
              <a:rPr lang="ru-RU" altLang="ru-RU" b="1" dirty="0" smtClean="0">
                <a:ln w="6350">
                  <a:noFill/>
                </a:ln>
              </a:rPr>
              <a:t>Не вдаваясь в детали кратко можно сказать что </a:t>
            </a:r>
            <a:r>
              <a:rPr lang="ru-RU" altLang="ru-RU" b="1" u="sng" dirty="0" smtClean="0">
                <a:ln w="6350">
                  <a:noFill/>
                </a:ln>
              </a:rPr>
              <a:t>информационная система </a:t>
            </a:r>
            <a:r>
              <a:rPr lang="ru-RU" altLang="ru-RU" b="1" dirty="0" smtClean="0">
                <a:ln w="6350">
                  <a:noFill/>
                </a:ln>
              </a:rPr>
              <a:t>— это программный комплекс, состоящий из базы данных и приложения для работы с этими данными.</a:t>
            </a:r>
          </a:p>
          <a:p>
            <a:pPr algn="l" eaLnBrk="1" hangingPunct="1"/>
            <a:r>
              <a:rPr lang="ru-RU" altLang="ru-RU" b="0" dirty="0" smtClean="0">
                <a:ln w="6350">
                  <a:noFill/>
                </a:ln>
              </a:rPr>
              <a:t>По сути ИС это строительный блок (модуль)</a:t>
            </a:r>
            <a:r>
              <a:rPr lang="ru-RU" altLang="ru-RU" b="0" baseline="0" dirty="0" smtClean="0">
                <a:ln w="6350">
                  <a:noFill/>
                </a:ln>
              </a:rPr>
              <a:t>. Другими словами можно сказать что ИС для ЦОС чем то напоминает комнату в жилом доме, у каждой комнаты своё назначение и конфигурация, некоторые комнаты имеют четкое назначение, другие могут использоваться для нескольких целей.</a:t>
            </a:r>
            <a:endParaRPr lang="ru-RU" altLang="ru-RU" b="0" dirty="0" smtClean="0">
              <a:ln w="6350">
                <a:noFill/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7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Система</a:t>
            </a:r>
            <a:r>
              <a:rPr lang="ru-RU" dirty="0" smtClean="0"/>
              <a:t>, в отличие от среды, создается под конкретные цели и в согласованном единстве.</a:t>
            </a:r>
          </a:p>
          <a:p>
            <a:pPr algn="l"/>
            <a:r>
              <a:rPr lang="ru-RU" b="1" dirty="0" smtClean="0"/>
              <a:t>Платформа </a:t>
            </a:r>
            <a:r>
              <a:rPr lang="ru-RU" dirty="0" smtClean="0"/>
              <a:t>– такое построение информационной системы, которое позволяет сторонним разработчиками, используя предусмотренные платформой открытые инструменты, строить собственные продукты, которые смогут работать и взаимодействовать с другими продуктами на той же платформе.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2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Среда </a:t>
            </a:r>
            <a:r>
              <a:rPr lang="ru-RU" dirty="0" smtClean="0"/>
              <a:t>принципиально отличается от </a:t>
            </a:r>
            <a:r>
              <a:rPr lang="ru-RU" b="1" dirty="0" smtClean="0"/>
              <a:t>Системы</a:t>
            </a:r>
            <a:r>
              <a:rPr lang="ru-RU" dirty="0" smtClean="0"/>
              <a:t> тем, что она включает в себя совершенно разные элементы: как согласованные между собой, так и дублирующие, конкурирующие и даже противоположные по своему назначению. Это позволяет среде более динамично развиваться.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9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Схематичное отображение терминов.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7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Все рассматриваемые мною приложения можно разделить на два типа: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b="1" dirty="0" smtClean="0"/>
              <a:t>Ключевые</a:t>
            </a:r>
            <a:r>
              <a:rPr lang="ru-RU" dirty="0" smtClean="0"/>
              <a:t> - это приложения, которые могут являться основой/базой для формирования цифровой образовательной среды;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/>
              <a:t>Вспомогательные</a:t>
            </a:r>
            <a:r>
              <a:rPr lang="ru-RU" dirty="0" smtClean="0"/>
              <a:t> – приложения с узко специализированным функционалом.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0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ru-RU" dirty="0" smtClean="0"/>
              <a:t>сайты, ресурсы.</a:t>
            </a:r>
          </a:p>
          <a:p>
            <a:r>
              <a:rPr lang="en-US" dirty="0" smtClean="0"/>
              <a:t>Dnevnik.ru</a:t>
            </a:r>
          </a:p>
          <a:p>
            <a:r>
              <a:rPr lang="en-US" dirty="0" smtClean="0"/>
              <a:t>27.pfdo.ru</a:t>
            </a:r>
          </a:p>
          <a:p>
            <a:r>
              <a:rPr lang="en-US" dirty="0" smtClean="0"/>
              <a:t>Nsportal.ru</a:t>
            </a:r>
          </a:p>
          <a:p>
            <a:r>
              <a:rPr lang="en-US" dirty="0" smtClean="0"/>
              <a:t>4portfolio.ru</a:t>
            </a:r>
          </a:p>
          <a:p>
            <a:endParaRPr lang="en-US" dirty="0" smtClean="0"/>
          </a:p>
          <a:p>
            <a:r>
              <a:rPr lang="ru-RU" dirty="0" smtClean="0"/>
              <a:t>Сайт</a:t>
            </a:r>
            <a:r>
              <a:rPr lang="ru-RU" baseline="0" dirty="0" smtClean="0"/>
              <a:t> МАУ ДО ДЮЦ Техноспектр на базе </a:t>
            </a:r>
            <a:r>
              <a:rPr lang="en-US" baseline="0" dirty="0" smtClean="0"/>
              <a:t>Joomla 2.5 (3.3)</a:t>
            </a:r>
            <a:r>
              <a:rPr lang="ru-RU" baseline="0" dirty="0" smtClean="0"/>
              <a:t> </a:t>
            </a:r>
            <a:r>
              <a:rPr lang="en-US" baseline="0" dirty="0" smtClean="0"/>
              <a:t>http://</a:t>
            </a:r>
            <a:r>
              <a:rPr lang="en-US" dirty="0" smtClean="0"/>
              <a:t>spektr.ippk.ru</a:t>
            </a:r>
            <a:endParaRPr lang="ru-RU" dirty="0" smtClean="0"/>
          </a:p>
          <a:p>
            <a:r>
              <a:rPr lang="ru-RU" dirty="0" smtClean="0"/>
              <a:t>Сайт</a:t>
            </a:r>
            <a:r>
              <a:rPr lang="ru-RU" baseline="0" dirty="0" smtClean="0"/>
              <a:t> летнего лагеря </a:t>
            </a:r>
            <a:r>
              <a:rPr lang="en-US" baseline="0" dirty="0" smtClean="0"/>
              <a:t>http://</a:t>
            </a:r>
            <a:r>
              <a:rPr lang="en-US" dirty="0" smtClean="0"/>
              <a:t>camp.tskhv.ru</a:t>
            </a:r>
          </a:p>
          <a:p>
            <a:endParaRPr lang="en-US" dirty="0" smtClean="0"/>
          </a:p>
          <a:p>
            <a:r>
              <a:rPr lang="en-US" dirty="0" err="1" smtClean="0"/>
              <a:t>Wordpress</a:t>
            </a:r>
            <a:endParaRPr lang="en-US" dirty="0" smtClean="0"/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Joomla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— система управления содержимым, написанная на языках PHP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использующая в качестве хранилища базы данных СУБД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другие стандартные промышленные реляционные СУБД.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InstantCMS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camp.tskhv.ru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74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представлены 3 </a:t>
            </a:r>
            <a:r>
              <a:rPr lang="en-US" baseline="0" dirty="0" smtClean="0"/>
              <a:t>LMS, </a:t>
            </a:r>
            <a:r>
              <a:rPr lang="ru-RU" baseline="0" dirty="0" smtClean="0"/>
              <a:t>с которыми работают педагоги ДО в Хабаровске.</a:t>
            </a:r>
          </a:p>
          <a:p>
            <a:r>
              <a:rPr lang="en-US" baseline="0" dirty="0" smtClean="0"/>
              <a:t>Eduardo (</a:t>
            </a:r>
            <a:r>
              <a:rPr lang="en-US" baseline="0" dirty="0" err="1" smtClean="0"/>
              <a:t>OpenEDX</a:t>
            </a:r>
            <a:r>
              <a:rPr lang="en-US" baseline="0" dirty="0" smtClean="0"/>
              <a:t>)</a:t>
            </a:r>
            <a:r>
              <a:rPr lang="ru-RU" baseline="0" dirty="0" smtClean="0"/>
              <a:t> – </a:t>
            </a:r>
            <a:r>
              <a:rPr lang="en-US" baseline="0" dirty="0" smtClean="0"/>
              <a:t>http://Eduardo.studio</a:t>
            </a:r>
          </a:p>
          <a:p>
            <a:r>
              <a:rPr lang="en-US" baseline="0" dirty="0" err="1" smtClean="0"/>
              <a:t>Learme</a:t>
            </a:r>
            <a:r>
              <a:rPr lang="en-US" baseline="0" dirty="0" smtClean="0"/>
              <a:t> - http://learme.ru</a:t>
            </a:r>
          </a:p>
          <a:p>
            <a:r>
              <a:rPr lang="en-US" baseline="0" dirty="0" smtClean="0"/>
              <a:t>Moodle</a:t>
            </a:r>
            <a:r>
              <a:rPr lang="ru-RU" baseline="0" dirty="0" smtClean="0"/>
              <a:t> </a:t>
            </a:r>
            <a:r>
              <a:rPr lang="en-US" baseline="0" dirty="0" smtClean="0"/>
              <a:t>- http://moodle.org</a:t>
            </a:r>
          </a:p>
          <a:p>
            <a:r>
              <a:rPr lang="ru-RU" baseline="0" dirty="0" smtClean="0"/>
              <a:t>Портал ДО МАУ ДЮЦ </a:t>
            </a:r>
            <a:r>
              <a:rPr lang="ru-RU" baseline="0" dirty="0" err="1" smtClean="0"/>
              <a:t>ДЮЦ</a:t>
            </a:r>
            <a:r>
              <a:rPr lang="ru-RU" baseline="0" dirty="0" smtClean="0"/>
              <a:t> «Техноспектр» </a:t>
            </a:r>
            <a:r>
              <a:rPr lang="en-US" baseline="0" dirty="0" smtClean="0"/>
              <a:t>http://</a:t>
            </a:r>
            <a:r>
              <a:rPr lang="en-US" baseline="0" dirty="0" smtClean="0"/>
              <a:t>edu.tskhv.ru</a:t>
            </a:r>
          </a:p>
          <a:p>
            <a:endParaRPr lang="en-US" baseline="0" dirty="0" smtClean="0"/>
          </a:p>
          <a:p>
            <a:r>
              <a:rPr lang="ru-RU" baseline="0" dirty="0" smtClean="0"/>
              <a:t>Ключевые особенности первых двух в том что они бесплатны и не требуют дополнительных технических операций для развертывания курсов.</a:t>
            </a:r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2FCB-85C5-4E2A-9A23-82B3D107FC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8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91E4E-C384-46E9-ADED-3548CDFD1A99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F247A-EBF3-4E49-B729-2BBF36107CF1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5E283-DAB1-470E-A71E-D2559AEB90A8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DC82A-C6BB-496E-B180-BBB74DB6ED2C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D26957-A291-4238-8CDF-E92CEEC10E6B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405C-BC19-4D7E-9E3C-DB6BF3E50263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F4327-3E32-4BDF-8EBE-C0CA62D6D2C6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A8B58-36FA-419D-AC46-023C29E47F23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A8AD3-7906-4781-B7B2-E933FFFA8C9A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D7BF0-93A0-4619-A60B-38787555D3B1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244AA-09C2-46C9-B74A-C8C969D13D96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D8AE-DAE5-41D9-A474-0E869F679634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46FB2-273D-4CCD-82EC-B5C2FFC04971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64D77-960B-43F5-B06C-A03C4843F845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2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1483D-F79E-4253-9571-0B0B612723F7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BC3B-6F80-4738-BEAA-69D16119F246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DD0DEA-350C-486E-814A-7CB2834541C8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A6913-B3C1-41DD-B341-09022457AE0E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B5AFC-252A-4CD4-908A-BC990B2E5BAF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BCB9B-1185-4FA3-B484-05C9A6603639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2D6FC-D7A9-4EB4-AF3F-B711CC567FCE}" type="datetime1">
              <a:rPr lang="ru-RU" altLang="en-US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3FBC-797E-4C51-AF96-2DFF780CB8BF}" type="slidenum">
              <a:rPr lang="ru-RU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ru-RU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14A29D63-4631-4287-A7AF-0747747CA773}" type="datetime1">
              <a:rPr lang="ru-RU" altLang="en-US"/>
              <a:pPr>
                <a:defRPr/>
              </a:pPr>
              <a:t>27.02.2020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602A6D2-0F86-4E91-AE9A-A09ADA5D46D9}" type="slidenum">
              <a:rPr lang="ru-RU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SimSun" panose="02010600030101010101" pitchFamily="2" charset="-122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Sun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Sun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Sun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Sun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宋体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宋体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宋体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宋体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bg1"/>
          </a:solidFill>
          <a:latin typeface="+mn-lt"/>
          <a:ea typeface="SimSun" panose="02010600030101010101" pitchFamily="2" charset="-122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bg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bg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bg1"/>
          </a:solidFill>
          <a:latin typeface="+mn-lt"/>
          <a:ea typeface="SimSun" panose="02010600030101010101" pitchFamily="2" charset="-122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6625" y="620714"/>
            <a:ext cx="7772400" cy="2052202"/>
          </a:xfrm>
          <a:effectLst>
            <a:glow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eaLnBrk="1" hangingPunct="1"/>
            <a:r>
              <a:rPr lang="ru-RU" altLang="ru-RU" sz="4800" b="1" dirty="0">
                <a:ln w="6350">
                  <a:solidFill>
                    <a:schemeClr val="tx1">
                      <a:alpha val="50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Элементы цифровых образовательных систем</a:t>
            </a:r>
          </a:p>
        </p:txBody>
      </p:sp>
      <p:sp>
        <p:nvSpPr>
          <p:cNvPr id="13315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1562" y="4977172"/>
            <a:ext cx="6408474" cy="1752600"/>
          </a:xfrm>
        </p:spPr>
        <p:txBody>
          <a:bodyPr/>
          <a:lstStyle/>
          <a:p>
            <a:pPr algn="r" eaLnBrk="1" hangingPunct="1"/>
            <a:r>
              <a:rPr lang="ru-RU" altLang="ru-RU" sz="3600" dirty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Лещук Олег Васильевич</a:t>
            </a:r>
          </a:p>
          <a:p>
            <a:pPr algn="r" eaLnBrk="1" hangingPunct="1"/>
            <a:r>
              <a:rPr lang="ru-RU" altLang="ru-RU" sz="3600" dirty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методист МАУ </a:t>
            </a:r>
            <a:r>
              <a:rPr lang="ru-RU" altLang="ru-RU" sz="3600" dirty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ДО ДЮЦ «Техноспектр»</a:t>
            </a:r>
          </a:p>
          <a:p>
            <a:pPr algn="r"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Конструкторы пакетов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8" y="1595164"/>
            <a:ext cx="5845956" cy="4282196"/>
          </a:xfrm>
          <a:prstGeom prst="rect">
            <a:avLst/>
          </a:prstGeom>
        </p:spPr>
      </p:pic>
      <p:pic>
        <p:nvPicPr>
          <p:cNvPr id="45058" name="Picture 2" descr="Картинки по запросу &quot;ispri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25472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3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 доски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6" y="1591545"/>
            <a:ext cx="4077269" cy="374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72" y="1833484"/>
            <a:ext cx="6552341" cy="3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Игры, опросы, викторины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681" y="3474792"/>
            <a:ext cx="4430264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2" y="1663050"/>
            <a:ext cx="3750901" cy="2089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65" y="1693275"/>
            <a:ext cx="5571136" cy="1202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79" y="4957821"/>
            <a:ext cx="3032723" cy="1168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597" y="4296278"/>
            <a:ext cx="3012992" cy="19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6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Интерактивный рабочий </a:t>
            </a:r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docs.google.com/drawings/pub?id=15OHQzGWpY8RyOEJ5B_vOMuDBElHLEYC6GzpzC1-PbO4&amp;w=417&amp;h=29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1429369"/>
            <a:ext cx="7505092" cy="4926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39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Облачные файловые хранилища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0178" name="Picture 2" descr="Картинки по запросу &quot;google dis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1600201"/>
            <a:ext cx="3325880" cy="22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694" y="2827583"/>
            <a:ext cx="3496295" cy="1971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075" y="4013832"/>
            <a:ext cx="4027863" cy="21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 хостинг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661460"/>
            <a:ext cx="4644516" cy="2226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43" y="3710002"/>
            <a:ext cx="7155557" cy="2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Интерактивное обучающее 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14000"/>
            <a:ext cx="3515216" cy="1657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9" y="4599925"/>
            <a:ext cx="3629532" cy="1286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413" y="1671158"/>
            <a:ext cx="3524742" cy="1600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971" y="1569104"/>
            <a:ext cx="2734057" cy="2105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145" y="4077265"/>
            <a:ext cx="4048690" cy="1867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994" y="3808168"/>
            <a:ext cx="3610479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</a:t>
            </a:r>
            <a:r>
              <a:rPr lang="ru-RU" dirty="0"/>
              <a:t> площадки и видеоконференции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47825"/>
            <a:ext cx="3504005" cy="2403518"/>
          </a:xfrm>
          <a:prstGeom prst="rect">
            <a:avLst/>
          </a:prstGeom>
        </p:spPr>
      </p:pic>
      <p:pic>
        <p:nvPicPr>
          <p:cNvPr id="7" name="Picture 2" descr="Картинки по запросу &quot;bigbluebutt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2600908"/>
            <a:ext cx="4228806" cy="22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2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Мобильные приложения для </a:t>
            </a:r>
            <a:r>
              <a:rPr lang="ru-RU" dirty="0" smtClean="0"/>
              <a:t>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47110" name="Picture 6" descr="Картинки по запросу &quot;whatsapp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7311"/>
            <a:ext cx="1815716" cy="18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Картинки по запросу &quot;hangout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11" y="2514954"/>
            <a:ext cx="2422090" cy="24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Картинки по запросу &quot;telegram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413027"/>
            <a:ext cx="2259438" cy="22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6" y="1825605"/>
            <a:ext cx="4537114" cy="40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0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иртуальные </a:t>
            </a:r>
            <a:r>
              <a:rPr lang="ru-RU" dirty="0"/>
              <a:t>лаборатории, </a:t>
            </a:r>
            <a:r>
              <a:rPr lang="ru-RU" dirty="0" smtClean="0"/>
              <a:t>симуляторы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47825"/>
            <a:ext cx="4802324" cy="1722046"/>
          </a:xfrm>
          <a:prstGeom prst="rect">
            <a:avLst/>
          </a:prstGeom>
        </p:spPr>
      </p:pic>
      <p:pic>
        <p:nvPicPr>
          <p:cNvPr id="46082" name="Picture 2" descr="Картинки по запросу &quot;cisco packet trac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52434"/>
            <a:ext cx="4802324" cy="27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Картинки по запросу &quot;xplan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671356"/>
            <a:ext cx="3924436" cy="22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Картинки по запросу &quot;симулятор авиамодели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501" y="-4937125"/>
            <a:ext cx="5528073" cy="31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&quot;симулятор авиамодели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694944"/>
            <a:ext cx="4494765" cy="25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6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altLang="ru-RU" b="1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Введение</a:t>
            </a:r>
            <a:endParaRPr lang="ru-RU" altLang="ru-RU" b="1" dirty="0" smtClean="0">
              <a:ln w="6350">
                <a:solidFill>
                  <a:schemeClr val="tx1">
                    <a:alpha val="50000"/>
                  </a:schemeClr>
                </a:solidFill>
              </a:ln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3432" y="1600201"/>
            <a:ext cx="10477164" cy="4525963"/>
          </a:xfrm>
          <a:solidFill>
            <a:schemeClr val="bg1">
              <a:alpha val="15000"/>
            </a:schemeClr>
          </a:solidFill>
        </p:spPr>
        <p:txBody>
          <a:bodyPr/>
          <a:lstStyle/>
          <a:p>
            <a:pPr algn="l" eaLnBrk="1" hangingPunct="1"/>
            <a:r>
              <a:rPr lang="ru-RU" altLang="ru-RU" b="1" u="sng" dirty="0">
                <a:ln w="6350">
                  <a:noFill/>
                </a:ln>
              </a:rPr>
              <a:t>Цифровая образовательная среда </a:t>
            </a:r>
            <a:r>
              <a:rPr lang="ru-RU" altLang="ru-RU" b="1" dirty="0">
                <a:ln w="6350">
                  <a:noFill/>
                </a:ln>
              </a:rPr>
              <a:t>(ЦОС) – это открытая совокупность информационных систем, предназначенных для обеспечения различных задач образовательного процесса. Слово «открытая» означает возможность и право использовать разные информационные системы в составе ЦОС, заменять их или добавлять новые по собственному усмотрению.</a:t>
            </a:r>
            <a:endParaRPr lang="ru-RU" altLang="ru-RU" b="1" dirty="0" smtClean="0">
              <a:ln w="6350"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</a:t>
            </a:r>
            <a:r>
              <a:rPr lang="ru-RU" dirty="0" smtClean="0"/>
              <a:t>/</a:t>
            </a:r>
            <a:r>
              <a:rPr lang="en-US" dirty="0" smtClean="0"/>
              <a:t>AR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1202" name="Picture 2" descr="Картинки по запросу &quot;VR AR образовани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529062"/>
            <a:ext cx="2960993" cy="19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Картинки по запросу &quot;microsoft maquette vr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4" y="3578312"/>
            <a:ext cx="4451374" cy="25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Картинки по запросу &quot;google block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9" y="1600201"/>
            <a:ext cx="3927884" cy="22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Картинки по запросу &quot;microsoft maquette vr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72" y="3916723"/>
            <a:ext cx="3927895" cy="22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6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Конечно же нельзя сказать, что в данном выступлении я охватил все цифровые ресурсы и технологии применяемые в учебных целях. Бурное развитие </a:t>
            </a:r>
            <a:r>
              <a:rPr lang="ru-RU" dirty="0" err="1" smtClean="0"/>
              <a:t>АйТи</a:t>
            </a:r>
            <a:r>
              <a:rPr lang="ru-RU" dirty="0" smtClean="0"/>
              <a:t> технологий создает благоприятные условия как для создания новых видов цифровых ресурсов так и развития уже существующих.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0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 err="1" smtClean="0"/>
              <a:t>завнимание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Лещук Олег Васильевич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Методист МАУ ДО ДЮЦ «Техноспектр»</a:t>
            </a:r>
          </a:p>
          <a:p>
            <a:pPr algn="ctr"/>
            <a:r>
              <a:rPr lang="ru-RU" dirty="0" smtClean="0"/>
              <a:t>8(924)225-2109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27.02.2020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altLang="ru-RU" b="1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Информационная система</a:t>
            </a:r>
            <a:endParaRPr lang="ru-RU" altLang="ru-RU" b="1" dirty="0" smtClean="0">
              <a:ln w="6350">
                <a:solidFill>
                  <a:schemeClr val="tx1">
                    <a:alpha val="50000"/>
                  </a:schemeClr>
                </a:solidFill>
              </a:ln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3432" y="1600201"/>
            <a:ext cx="10477164" cy="4525963"/>
          </a:xfrm>
          <a:solidFill>
            <a:schemeClr val="bg1">
              <a:alpha val="15000"/>
            </a:schemeClr>
          </a:solidFill>
        </p:spPr>
        <p:txBody>
          <a:bodyPr/>
          <a:lstStyle/>
          <a:p>
            <a:pPr algn="l" eaLnBrk="1" hangingPunct="1"/>
            <a:r>
              <a:rPr lang="ru-RU" altLang="ru-RU" b="1" dirty="0">
                <a:ln w="6350">
                  <a:noFill/>
                </a:ln>
              </a:rPr>
              <a:t>Понятие информационных систем достаточно </a:t>
            </a:r>
            <a:r>
              <a:rPr lang="ru-RU" altLang="ru-RU" b="1" dirty="0" smtClean="0">
                <a:ln w="6350">
                  <a:noFill/>
                </a:ln>
              </a:rPr>
              <a:t>узкое.</a:t>
            </a:r>
          </a:p>
          <a:p>
            <a:pPr algn="l" eaLnBrk="1" hangingPunct="1"/>
            <a:r>
              <a:rPr lang="ru-RU" altLang="ru-RU" b="1" dirty="0" smtClean="0">
                <a:ln w="6350">
                  <a:noFill/>
                </a:ln>
              </a:rPr>
              <a:t>Не </a:t>
            </a:r>
            <a:r>
              <a:rPr lang="ru-RU" altLang="ru-RU" b="1" dirty="0">
                <a:ln w="6350">
                  <a:noFill/>
                </a:ln>
              </a:rPr>
              <a:t>вдаваясь в детали кратко можно сказать что </a:t>
            </a:r>
            <a:r>
              <a:rPr lang="ru-RU" altLang="ru-RU" b="1" u="sng" dirty="0">
                <a:ln w="6350">
                  <a:noFill/>
                </a:ln>
              </a:rPr>
              <a:t>информационная система </a:t>
            </a:r>
            <a:r>
              <a:rPr lang="ru-RU" altLang="ru-RU" b="1" dirty="0">
                <a:ln w="6350">
                  <a:noFill/>
                </a:ln>
              </a:rPr>
              <a:t>— это программный комплекс, состоящий из базы данных и </a:t>
            </a:r>
            <a:r>
              <a:rPr lang="ru-RU" altLang="ru-RU" b="1" dirty="0" smtClean="0">
                <a:ln w="6350">
                  <a:noFill/>
                </a:ln>
              </a:rPr>
              <a:t>приложения для работы с этими данными.</a:t>
            </a:r>
          </a:p>
          <a:p>
            <a:pPr algn="l" eaLnBrk="1" hangingPunct="1"/>
            <a:endParaRPr lang="ru-RU" altLang="ru-RU" b="1" dirty="0" smtClean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81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3432" y="404665"/>
            <a:ext cx="10477164" cy="5721500"/>
          </a:xfrm>
          <a:solidFill>
            <a:schemeClr val="bg1">
              <a:alpha val="15000"/>
            </a:schemeClr>
          </a:solidFill>
        </p:spPr>
        <p:txBody>
          <a:bodyPr/>
          <a:lstStyle/>
          <a:p>
            <a:pPr algn="l"/>
            <a:r>
              <a:rPr lang="ru-RU" b="1" dirty="0"/>
              <a:t>Система</a:t>
            </a:r>
            <a:r>
              <a:rPr lang="ru-RU" dirty="0"/>
              <a:t>, в отличие от среды, создается под конкретные цели и в согласованном единстве</a:t>
            </a:r>
            <a:r>
              <a:rPr lang="ru-RU" dirty="0" smtClean="0"/>
              <a:t>.</a:t>
            </a:r>
          </a:p>
          <a:p>
            <a:pPr algn="l"/>
            <a:r>
              <a:rPr lang="ru-RU" b="1" dirty="0"/>
              <a:t>Платформа </a:t>
            </a:r>
            <a:r>
              <a:rPr lang="ru-RU" dirty="0"/>
              <a:t>– такое построение информационной системы, которое позволяет сторонним разработчиками, используя предусмотренные платформой открытые инструменты, строить собственные продукты, которые смогут работать и взаимодействовать с другими продуктами на той же платформе.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altLang="ru-RU" b="1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Среды и платформы</a:t>
            </a:r>
            <a:endParaRPr lang="ru-RU" altLang="ru-RU" b="1" dirty="0" smtClean="0">
              <a:ln w="6350">
                <a:solidFill>
                  <a:schemeClr val="tx1">
                    <a:alpha val="50000"/>
                  </a:schemeClr>
                </a:solidFill>
              </a:ln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3432" y="1600201"/>
            <a:ext cx="10477164" cy="4525963"/>
          </a:xfrm>
          <a:solidFill>
            <a:schemeClr val="bg1">
              <a:alpha val="15000"/>
            </a:schemeClr>
          </a:solidFill>
        </p:spPr>
        <p:txBody>
          <a:bodyPr/>
          <a:lstStyle/>
          <a:p>
            <a:pPr algn="l"/>
            <a:r>
              <a:rPr lang="ru-RU" b="1" dirty="0" smtClean="0"/>
              <a:t>Среда</a:t>
            </a:r>
            <a:r>
              <a:rPr lang="ru-RU" b="1" dirty="0"/>
              <a:t> </a:t>
            </a:r>
            <a:r>
              <a:rPr lang="ru-RU" dirty="0"/>
              <a:t>принципиально отличается от </a:t>
            </a:r>
            <a:r>
              <a:rPr lang="ru-RU" b="1" dirty="0" smtClean="0"/>
              <a:t>Системы</a:t>
            </a:r>
            <a:r>
              <a:rPr lang="ru-RU" dirty="0" smtClean="0"/>
              <a:t> тем</a:t>
            </a:r>
            <a:r>
              <a:rPr lang="ru-RU" dirty="0"/>
              <a:t>, что она включает в себя совершенно разные элементы: как согласованные между собой, так и дублирующие, конкурирующие и даже </a:t>
            </a:r>
            <a:r>
              <a:rPr lang="ru-RU" dirty="0" smtClean="0"/>
              <a:t>противоположные по своему назначению. </a:t>
            </a:r>
            <a:r>
              <a:rPr lang="ru-RU" dirty="0"/>
              <a:t>Это позволяет среде более динамично развиваться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5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07368" y="337798"/>
            <a:ext cx="11665296" cy="62955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1817068" y="2061466"/>
            <a:ext cx="3744416" cy="3227945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1904" y="692696"/>
            <a:ext cx="2556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Среда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615" y="2563078"/>
            <a:ext cx="313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Платформа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2088872" y="3125182"/>
            <a:ext cx="1938486" cy="193848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ИС</a:t>
            </a:r>
            <a:endParaRPr lang="ru-RU" sz="4800" dirty="0"/>
          </a:p>
        </p:txBody>
      </p:sp>
      <p:pic>
        <p:nvPicPr>
          <p:cNvPr id="28674" name="Picture 2" descr="Картинки по запросу &quot;инструмент ико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40" y="3500359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естиугольник 8"/>
          <p:cNvSpPr/>
          <p:nvPr/>
        </p:nvSpPr>
        <p:spPr>
          <a:xfrm>
            <a:off x="7456898" y="1260313"/>
            <a:ext cx="3843562" cy="331341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8951512" y="2264012"/>
            <a:ext cx="2016224" cy="201622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ИС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7902978" y="1706331"/>
            <a:ext cx="313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Платформа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2" descr="Картинки по запросу &quot;инструмент ико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79" y="2601101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Двойная стрелка влево/вправо 12"/>
          <p:cNvSpPr/>
          <p:nvPr/>
        </p:nvSpPr>
        <p:spPr>
          <a:xfrm rot="20338959">
            <a:off x="5332919" y="2789141"/>
            <a:ext cx="2303561" cy="114727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API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altLang="ru-RU" b="1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</a:rPr>
              <a:t>Среды и платформы</a:t>
            </a:r>
            <a:endParaRPr lang="ru-RU" altLang="ru-RU" b="1" dirty="0" smtClean="0">
              <a:ln w="6350">
                <a:solidFill>
                  <a:schemeClr val="tx1">
                    <a:alpha val="50000"/>
                  </a:schemeClr>
                </a:solidFill>
              </a:ln>
            </a:endParaRP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83432" y="1600201"/>
            <a:ext cx="10477164" cy="4525963"/>
          </a:xfrm>
          <a:solidFill>
            <a:schemeClr val="bg1">
              <a:alpha val="15000"/>
            </a:schemeClr>
          </a:solidFill>
        </p:spPr>
        <p:txBody>
          <a:bodyPr/>
          <a:lstStyle/>
          <a:p>
            <a:pPr algn="l"/>
            <a:r>
              <a:rPr lang="ru-RU" dirty="0"/>
              <a:t>Все рассматриваемые мною приложения можно разделить на два типа: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b="1" dirty="0"/>
              <a:t>Ключевые</a:t>
            </a:r>
            <a:r>
              <a:rPr lang="ru-RU" dirty="0"/>
              <a:t> - это приложения, которые могут являться основой для </a:t>
            </a:r>
            <a:r>
              <a:rPr lang="ru-RU" dirty="0" smtClean="0"/>
              <a:t>формирования цифровой </a:t>
            </a:r>
            <a:r>
              <a:rPr lang="ru-RU" dirty="0"/>
              <a:t>образовательной среды;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/>
              <a:t>Вспомогательные</a:t>
            </a:r>
            <a:r>
              <a:rPr lang="ru-RU" dirty="0"/>
              <a:t> – приложения с узко специализированным функционалом.</a:t>
            </a:r>
          </a:p>
        </p:txBody>
      </p:sp>
    </p:spTree>
    <p:extLst>
      <p:ext uri="{BB962C8B-B14F-4D97-AF65-F5344CB8AC3E}">
        <p14:creationId xmlns:p14="http://schemas.microsoft.com/office/powerpoint/2010/main" val="2483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ru-RU" dirty="0" smtClean="0"/>
              <a:t>сайты,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04765"/>
            <a:ext cx="10972800" cy="48214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4portfolio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2" y="3878762"/>
            <a:ext cx="1581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Дневник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5" y="1463810"/>
            <a:ext cx="245934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06" y="2640478"/>
            <a:ext cx="4020111" cy="876422"/>
          </a:xfrm>
          <a:prstGeom prst="rect">
            <a:avLst/>
          </a:prstGeom>
        </p:spPr>
      </p:pic>
      <p:pic>
        <p:nvPicPr>
          <p:cNvPr id="26630" name="Picture 6" descr="https://kcdod.khb.ru/files/documents/15439_pfdo_knop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6" y="4739740"/>
            <a:ext cx="3485808" cy="1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574" y="1516857"/>
            <a:ext cx="3143651" cy="2663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756" y="3078689"/>
            <a:ext cx="3021719" cy="26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СДО/</a:t>
            </a:r>
            <a:r>
              <a:rPr lang="en-US" dirty="0" smtClean="0"/>
              <a:t>LMS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4327-3E32-4BDF-8EBE-C0CA62D6D2C6}" type="datetime1">
              <a:rPr lang="ru-RU" altLang="en-US" smtClean="0"/>
              <a:pPr>
                <a:defRPr/>
              </a:pPr>
              <a:t>28.02.2020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AutoShape 2" descr="Learme.ru"/>
          <p:cNvSpPr>
            <a:spLocks noChangeAspect="1" noChangeArrowheads="1"/>
          </p:cNvSpPr>
          <p:nvPr/>
        </p:nvSpPr>
        <p:spPr bwMode="auto">
          <a:xfrm>
            <a:off x="2603612" y="49411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763" y="3667077"/>
            <a:ext cx="3899991" cy="2352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0" y="3537065"/>
            <a:ext cx="3218148" cy="1190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763" y="2020745"/>
            <a:ext cx="4631300" cy="1265765"/>
          </a:xfrm>
          <a:prstGeom prst="rect">
            <a:avLst/>
          </a:prstGeom>
        </p:spPr>
      </p:pic>
      <p:pic>
        <p:nvPicPr>
          <p:cNvPr id="44036" name="Picture 4" descr="Картинки по запросу &quot;moodl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19743"/>
          <a:stretch/>
        </p:blipFill>
        <p:spPr bwMode="auto">
          <a:xfrm>
            <a:off x="8368561" y="2505433"/>
            <a:ext cx="3060340" cy="26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04" y="1656175"/>
            <a:ext cx="3096344" cy="10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43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70d28ad1dc46164965609f537cb5d9d18d4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157256293</TotalTime>
  <Pages>0</Pages>
  <Words>822</Words>
  <Characters>0</Characters>
  <Application>Microsoft Office PowerPoint</Application>
  <DocSecurity>0</DocSecurity>
  <PresentationFormat>Широкоэкранный</PresentationFormat>
  <Lines>0</Lines>
  <Paragraphs>172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SimSun</vt:lpstr>
      <vt:lpstr>Calibri</vt:lpstr>
      <vt:lpstr>Office Theme</vt:lpstr>
      <vt:lpstr>Элементы цифровых образовательных систем</vt:lpstr>
      <vt:lpstr>Введение</vt:lpstr>
      <vt:lpstr>Информационная система</vt:lpstr>
      <vt:lpstr>Презентация PowerPoint</vt:lpstr>
      <vt:lpstr>Среды и платформы</vt:lpstr>
      <vt:lpstr>Презентация PowerPoint</vt:lpstr>
      <vt:lpstr>Среды и платформы</vt:lpstr>
      <vt:lpstr>Web сайты, ресурсы</vt:lpstr>
      <vt:lpstr>СДО/LMS</vt:lpstr>
      <vt:lpstr>Конструкторы пакетов</vt:lpstr>
      <vt:lpstr>Онлайн доски</vt:lpstr>
      <vt:lpstr>Игры, опросы, викторины</vt:lpstr>
      <vt:lpstr>Интерактивный рабочий лист</vt:lpstr>
      <vt:lpstr>Облачные файловые хранилища</vt:lpstr>
      <vt:lpstr>Видео хостинг</vt:lpstr>
      <vt:lpstr>Интерактивное обучающее видео</vt:lpstr>
      <vt:lpstr>Webinar площадки и видеоконференции </vt:lpstr>
      <vt:lpstr>Мобильные приложения для общения</vt:lpstr>
      <vt:lpstr>Виртуальные лаборатории, симуляторы</vt:lpstr>
      <vt:lpstr>VR/AR приложения</vt:lpstr>
      <vt:lpstr>Презентация PowerPoint</vt:lpstr>
      <vt:lpstr>Спасибо завнимание</vt:lpstr>
    </vt:vector>
  </TitlesOfParts>
  <Manager/>
  <Company>Moyea Software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Oleg</dc:creator>
  <cp:keywords/>
  <dc:description/>
  <cp:lastModifiedBy>Oleg</cp:lastModifiedBy>
  <cp:revision>32</cp:revision>
  <cp:lastPrinted>2020-02-28T04:44:15Z</cp:lastPrinted>
  <dcterms:created xsi:type="dcterms:W3CDTF">2011-06-29T11:52:00Z</dcterms:created>
  <dcterms:modified xsi:type="dcterms:W3CDTF">2020-02-28T04:46:31Z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