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0"/>
  </p:notesMasterIdLst>
  <p:sldIdLst>
    <p:sldId id="256" r:id="rId2"/>
    <p:sldId id="258" r:id="rId3"/>
    <p:sldId id="276" r:id="rId4"/>
    <p:sldId id="277" r:id="rId5"/>
    <p:sldId id="274" r:id="rId6"/>
    <p:sldId id="275" r:id="rId7"/>
    <p:sldId id="259" r:id="rId8"/>
    <p:sldId id="27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84" autoAdjust="0"/>
  </p:normalViewPr>
  <p:slideViewPr>
    <p:cSldViewPr snapToGrid="0">
      <p:cViewPr>
        <p:scale>
          <a:sx n="66" d="100"/>
          <a:sy n="66" d="100"/>
        </p:scale>
        <p:origin x="137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F85E7-A2C5-4F56-ADBA-425A8E6A143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D27E9-8BCD-4D89-A98F-72E49C221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92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27E9-8BCD-4D89-A98F-72E49C2214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71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</a:t>
            </a:r>
            <a:r>
              <a:rPr lang="ru-RU" dirty="0" smtClean="0"/>
              <a:t>201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 smtClean="0"/>
              <a:t>года в нашем </a:t>
            </a:r>
            <a:r>
              <a:rPr lang="ru-RU" dirty="0" smtClean="0"/>
              <a:t>Центром была приобретена </a:t>
            </a:r>
            <a:r>
              <a:rPr lang="en-US" dirty="0" smtClean="0"/>
              <a:t>VR</a:t>
            </a:r>
            <a:r>
              <a:rPr lang="en-US" baseline="0" dirty="0" smtClean="0"/>
              <a:t> </a:t>
            </a:r>
            <a:r>
              <a:rPr lang="ru-RU" baseline="0" dirty="0" smtClean="0"/>
              <a:t>система </a:t>
            </a:r>
            <a:r>
              <a:rPr lang="en-US" baseline="0" dirty="0" smtClean="0"/>
              <a:t>HTC Vive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В сравнении с дешевыми системами </a:t>
            </a:r>
            <a:r>
              <a:rPr lang="en-US" baseline="0" dirty="0" smtClean="0"/>
              <a:t>VR </a:t>
            </a:r>
            <a:r>
              <a:rPr lang="ru-RU" baseline="0" dirty="0" smtClean="0"/>
              <a:t>нужно отметить что данная система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позволяет, находясь в VR, физически перемещаться в пространстве и взаимодействовать с предметами одновременно.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Отслеживается движение как головы и контроллеров так и человека в целом.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этого в комплекте есть две ИК камеры устанавливаемых в помещении. Это крайне положительно сказывается на адаптации человека в виртуальной реальности. Достигается эффект максимального погружения.</a:t>
            </a:r>
          </a:p>
          <a:p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же система обладает функциями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встроенной камере (или камерам,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взависимости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модели).</a:t>
            </a:r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27E9-8BCD-4D89-A98F-72E49C2214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168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Список приложений</a:t>
            </a:r>
            <a:r>
              <a:rPr lang="ru-RU" baseline="0" dirty="0" smtClean="0"/>
              <a:t> используемых в Центре</a:t>
            </a:r>
            <a:endParaRPr lang="en-US" dirty="0" smtClean="0"/>
          </a:p>
          <a:p>
            <a:r>
              <a:rPr lang="ru-RU" dirty="0" smtClean="0"/>
              <a:t>Базовое</a:t>
            </a:r>
            <a:r>
              <a:rPr lang="ru-RU" baseline="0" dirty="0" smtClean="0"/>
              <a:t> приложение – </a:t>
            </a:r>
            <a:r>
              <a:rPr lang="en-US" baseline="0" dirty="0" smtClean="0"/>
              <a:t>Steam</a:t>
            </a:r>
            <a:r>
              <a:rPr lang="ru-RU" baseline="0" dirty="0" smtClean="0"/>
              <a:t>. Самая крупная платформа в мире</a:t>
            </a:r>
          </a:p>
          <a:p>
            <a:r>
              <a:rPr lang="en-US" baseline="0" dirty="0" smtClean="0"/>
              <a:t>Tilt Brush</a:t>
            </a:r>
          </a:p>
          <a:p>
            <a:r>
              <a:rPr lang="en-US" baseline="0" dirty="0" smtClean="0"/>
              <a:t>Google Blocks</a:t>
            </a:r>
          </a:p>
          <a:p>
            <a:r>
              <a:rPr lang="en-US" baseline="0" dirty="0" smtClean="0"/>
              <a:t>Google Tour</a:t>
            </a:r>
          </a:p>
          <a:p>
            <a:r>
              <a:rPr lang="en-US" baseline="0" dirty="0" smtClean="0"/>
              <a:t>VR model viewer</a:t>
            </a:r>
          </a:p>
          <a:p>
            <a:r>
              <a:rPr lang="en-US" baseline="0" dirty="0" smtClean="0"/>
              <a:t>The LAB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27E9-8BCD-4D89-A98F-72E49C2214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26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Включить ролик!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27E9-8BCD-4D89-A98F-72E49C2214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60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Создание изображений, скетчей</a:t>
            </a:r>
          </a:p>
          <a:p>
            <a:r>
              <a:rPr lang="ru-RU" sz="1200" dirty="0" smtClean="0"/>
              <a:t>Создание </a:t>
            </a:r>
            <a:r>
              <a:rPr lang="en-US" sz="1200" dirty="0" smtClean="0"/>
              <a:t>3D</a:t>
            </a:r>
            <a:r>
              <a:rPr lang="ru-RU" sz="1200" dirty="0" smtClean="0"/>
              <a:t> объектов для печати на 3</a:t>
            </a:r>
            <a:r>
              <a:rPr lang="en-US" sz="1200" dirty="0" smtClean="0"/>
              <a:t>D</a:t>
            </a:r>
            <a:r>
              <a:rPr lang="ru-RU" sz="1200" dirty="0" smtClean="0"/>
              <a:t> принтере или для работы в приложения </a:t>
            </a:r>
            <a:r>
              <a:rPr lang="en-US" sz="1200" dirty="0" smtClean="0"/>
              <a:t>3DS MAX</a:t>
            </a:r>
            <a:r>
              <a:rPr lang="ru-RU" sz="1200" dirty="0" smtClean="0"/>
              <a:t>, </a:t>
            </a:r>
            <a:r>
              <a:rPr lang="en-US" sz="1200" dirty="0" smtClean="0"/>
              <a:t>Blender, </a:t>
            </a:r>
            <a:r>
              <a:rPr lang="en-US" sz="1200" dirty="0" err="1" smtClean="0"/>
              <a:t>Tinkercad</a:t>
            </a:r>
            <a:r>
              <a:rPr lang="ru-RU" sz="1200" dirty="0" smtClean="0"/>
              <a:t> или</a:t>
            </a:r>
            <a:r>
              <a:rPr lang="ru-RU" sz="1200" baseline="0" dirty="0" smtClean="0"/>
              <a:t> программ для создания анимации</a:t>
            </a:r>
            <a:endParaRPr lang="ru-RU" sz="1200" dirty="0" smtClean="0"/>
          </a:p>
          <a:p>
            <a:r>
              <a:rPr lang="ru-RU" sz="1200" dirty="0" smtClean="0"/>
              <a:t>Макетирование проектов</a:t>
            </a:r>
            <a:r>
              <a:rPr lang="ru-RU" sz="1200" baseline="0" dirty="0" smtClean="0"/>
              <a:t> самых разных направлений</a:t>
            </a:r>
            <a:endParaRPr lang="en-US" sz="1200" dirty="0" smtClean="0"/>
          </a:p>
          <a:p>
            <a:r>
              <a:rPr lang="ru-RU" sz="1200" dirty="0" smtClean="0"/>
              <a:t>Создание анимации / фильмов / клипов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Игры и соревнования (высокая подвижность вовремя игр и как следствии</a:t>
            </a:r>
            <a:r>
              <a:rPr lang="ru-RU" sz="1200" baseline="0" dirty="0" smtClean="0"/>
              <a:t> гигиенические трудности)</a:t>
            </a:r>
            <a:endParaRPr lang="ru-RU" sz="1200" dirty="0" smtClean="0"/>
          </a:p>
          <a:p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27E9-8BCD-4D89-A98F-72E49C2214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Виртуальные галереи и выставки</a:t>
            </a:r>
            <a:r>
              <a:rPr lang="en-US" sz="1200" dirty="0" smtClean="0"/>
              <a:t> (</a:t>
            </a:r>
            <a:r>
              <a:rPr lang="en-US" sz="1200" dirty="0" err="1" smtClean="0"/>
              <a:t>sketchfab</a:t>
            </a:r>
            <a:r>
              <a:rPr lang="en-US" sz="1200" dirty="0" smtClean="0"/>
              <a:t>, google poly)</a:t>
            </a:r>
            <a:endParaRPr lang="ru-RU" sz="1200" dirty="0" smtClean="0"/>
          </a:p>
          <a:p>
            <a:r>
              <a:rPr lang="ru-RU" sz="1200" dirty="0" smtClean="0"/>
              <a:t>Видео ролики (прямая загрузка на </a:t>
            </a:r>
            <a:r>
              <a:rPr lang="en-US" sz="1200" dirty="0" err="1" smtClean="0"/>
              <a:t>youtube</a:t>
            </a:r>
            <a:r>
              <a:rPr lang="ru-RU" sz="1200" dirty="0" smtClean="0"/>
              <a:t>)</a:t>
            </a:r>
          </a:p>
          <a:p>
            <a:r>
              <a:rPr lang="ru-RU" sz="1200" dirty="0" smtClean="0"/>
              <a:t>Печать работы на бумажном носителе с разных ракурсов</a:t>
            </a:r>
          </a:p>
          <a:p>
            <a:r>
              <a:rPr lang="ru-RU" sz="1200" dirty="0" smtClean="0"/>
              <a:t>Печать на 3</a:t>
            </a:r>
            <a:r>
              <a:rPr lang="en-US" sz="1200" dirty="0" smtClean="0"/>
              <a:t>D</a:t>
            </a:r>
            <a:r>
              <a:rPr lang="ru-RU" sz="1200" dirty="0" smtClean="0"/>
              <a:t> принтере объектов созданных в </a:t>
            </a:r>
            <a:r>
              <a:rPr lang="en-US" sz="1200" dirty="0" smtClean="0"/>
              <a:t>VR</a:t>
            </a:r>
            <a:r>
              <a:rPr lang="ru-RU" sz="1200" dirty="0" smtClean="0"/>
              <a:t> (</a:t>
            </a:r>
            <a:r>
              <a:rPr lang="en-US" sz="1200" dirty="0" err="1" smtClean="0"/>
              <a:t>obj</a:t>
            </a:r>
            <a:r>
              <a:rPr lang="en-US" sz="1200" dirty="0" smtClean="0"/>
              <a:t>, </a:t>
            </a:r>
            <a:r>
              <a:rPr lang="en-US" sz="1200" dirty="0" err="1" smtClean="0"/>
              <a:t>stl</a:t>
            </a:r>
            <a:r>
              <a:rPr lang="ru-RU" sz="1200" dirty="0" smtClean="0"/>
              <a:t>)</a:t>
            </a:r>
            <a:endParaRPr lang="en-US" sz="1200" dirty="0" smtClean="0"/>
          </a:p>
          <a:p>
            <a:r>
              <a:rPr lang="ru-RU" sz="1200" dirty="0" smtClean="0"/>
              <a:t>Использование объектов в других приложениях</a:t>
            </a:r>
            <a:r>
              <a:rPr lang="en-US" sz="1200" dirty="0" smtClean="0"/>
              <a:t> (3DS, Blender)</a:t>
            </a: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27E9-8BCD-4D89-A98F-72E49C2214F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70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/>
              <a:t>Высокие требования к вычислительным мощностям ПК (нужен ПК дизайнера или игровой)</a:t>
            </a:r>
          </a:p>
          <a:p>
            <a:pPr marL="0" indent="0">
              <a:buNone/>
            </a:pPr>
            <a:r>
              <a:rPr lang="ru-RU" sz="1200" dirty="0" smtClean="0"/>
              <a:t>ограниченное количество одновременных пользователей системы, работа индивидуально или малыми группами (до 6 человек)</a:t>
            </a:r>
            <a:endParaRPr lang="en-US" sz="1200" dirty="0" smtClean="0"/>
          </a:p>
          <a:p>
            <a:pPr marL="0" indent="0">
              <a:buNone/>
            </a:pPr>
            <a:r>
              <a:rPr lang="ru-RU" sz="1200" dirty="0" smtClean="0"/>
              <a:t>требования к помещению</a:t>
            </a:r>
            <a:r>
              <a:rPr lang="en-US" sz="1200" dirty="0" smtClean="0"/>
              <a:t> </a:t>
            </a:r>
            <a:r>
              <a:rPr lang="ru-RU" sz="1200" dirty="0" smtClean="0"/>
              <a:t>и свободному пространству</a:t>
            </a:r>
          </a:p>
          <a:p>
            <a:pPr marL="0" indent="0">
              <a:buNone/>
            </a:pPr>
            <a:r>
              <a:rPr lang="ru-RU" sz="1200" dirty="0" smtClean="0"/>
              <a:t>сбои в позиционировании при ярком солнечном свете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мобильность комплекса (можно вывозить его на другие площадки)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специфическая нагрузка на зрительную систему (фокусировка зрачков)</a:t>
            </a:r>
          </a:p>
          <a:p>
            <a:pPr marL="0" indent="0">
              <a:buNone/>
            </a:pP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27E9-8BCD-4D89-A98F-72E49C2214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03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27E9-8BCD-4D89-A98F-72E49C2214F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46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97D3-C0A8-4056-9DEA-3AB9557EB7B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818-80E4-4CAF-9ECD-226258919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40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97D3-C0A8-4056-9DEA-3AB9557EB7B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818-80E4-4CAF-9ECD-226258919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0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97D3-C0A8-4056-9DEA-3AB9557EB7B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818-80E4-4CAF-9ECD-22625891906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4511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97D3-C0A8-4056-9DEA-3AB9557EB7B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818-80E4-4CAF-9ECD-226258919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43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97D3-C0A8-4056-9DEA-3AB9557EB7B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818-80E4-4CAF-9ECD-22625891906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5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97D3-C0A8-4056-9DEA-3AB9557EB7B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818-80E4-4CAF-9ECD-226258919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29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97D3-C0A8-4056-9DEA-3AB9557EB7B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818-80E4-4CAF-9ECD-226258919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50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97D3-C0A8-4056-9DEA-3AB9557EB7B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818-80E4-4CAF-9ECD-226258919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97D3-C0A8-4056-9DEA-3AB9557EB7B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818-80E4-4CAF-9ECD-226258919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81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97D3-C0A8-4056-9DEA-3AB9557EB7B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818-80E4-4CAF-9ECD-226258919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9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97D3-C0A8-4056-9DEA-3AB9557EB7B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818-80E4-4CAF-9ECD-226258919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5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97D3-C0A8-4056-9DEA-3AB9557EB7B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818-80E4-4CAF-9ECD-226258919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1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97D3-C0A8-4056-9DEA-3AB9557EB7B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818-80E4-4CAF-9ECD-226258919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34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97D3-C0A8-4056-9DEA-3AB9557EB7B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818-80E4-4CAF-9ECD-226258919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98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97D3-C0A8-4056-9DEA-3AB9557EB7B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818-80E4-4CAF-9ECD-226258919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4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D818-80E4-4CAF-9ECD-22625891906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97D3-C0A8-4056-9DEA-3AB9557EB7BB}" type="datetimeFigureOut">
              <a:rPr lang="ru-RU" smtClean="0"/>
              <a:t>09.12.2020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9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97D3-C0A8-4056-9DEA-3AB9557EB7BB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ACD818-80E4-4CAF-9ECD-226258919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82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0614991" cy="4050837"/>
          </a:xfrm>
          <a:solidFill>
            <a:schemeClr val="accent1">
              <a:lumMod val="60000"/>
              <a:lumOff val="40000"/>
              <a:alpha val="75000"/>
            </a:schemeClr>
          </a:solidFill>
        </p:spPr>
        <p:txBody>
          <a:bodyPr/>
          <a:lstStyle/>
          <a:p>
            <a:pPr algn="ctr"/>
            <a:r>
              <a:rPr lang="ru-RU" sz="60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0A1D2C"/>
                </a:solidFill>
              </a:rPr>
              <a:t>Практика применения VR системы в учебно-воспитательном процессе. Техническая сторона</a:t>
            </a:r>
            <a:r>
              <a:rPr lang="en-US" sz="6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0A1D2C"/>
                </a:solidFill>
              </a:rPr>
              <a:t> </a:t>
            </a:r>
            <a:endParaRPr lang="ru-RU" sz="6000" b="1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0A1D2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50833"/>
            <a:ext cx="10614991" cy="2807167"/>
          </a:xfrm>
          <a:solidFill>
            <a:schemeClr val="accent1">
              <a:lumMod val="60000"/>
              <a:lumOff val="40000"/>
              <a:alpha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r>
              <a:rPr lang="ru-RU" sz="3200" b="1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методист</a:t>
            </a:r>
            <a:endParaRPr lang="ru-RU" sz="3200" b="1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3200" b="1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МАУ ДО ДЮЦ «Техноспектр</a:t>
            </a:r>
            <a:r>
              <a:rPr lang="ru-RU" sz="3200" b="1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» г. Хабаровск</a:t>
            </a:r>
            <a:endParaRPr lang="ru-RU" sz="3200" b="1" dirty="0" smtClean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3200" b="1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Лещук Олег Васильевич</a:t>
            </a:r>
            <a:endParaRPr lang="ru-RU" sz="3200" b="1" dirty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27" y="0"/>
            <a:ext cx="3528636" cy="19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718978" cy="1320800"/>
          </a:xfrm>
          <a:solidFill>
            <a:schemeClr val="bg1">
              <a:alpha val="95000"/>
            </a:schemeClr>
          </a:solidFill>
        </p:spPr>
        <p:txBody>
          <a:bodyPr/>
          <a:lstStyle/>
          <a:p>
            <a:r>
              <a:rPr lang="ru-RU" dirty="0" smtClean="0"/>
              <a:t>Система </a:t>
            </a:r>
            <a:r>
              <a:rPr lang="en-US" dirty="0" smtClean="0"/>
              <a:t>AR/VR HTC Vive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0718978" cy="4355714"/>
          </a:xfrm>
          <a:solidFill>
            <a:schemeClr val="bg1">
              <a:alpha val="95000"/>
            </a:schemeClr>
          </a:solidFill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C Vive - Sikumi.l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70" y="2160589"/>
            <a:ext cx="4237719" cy="423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889" y="2298062"/>
            <a:ext cx="5817223" cy="41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9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770" y="302652"/>
            <a:ext cx="8596668" cy="1320800"/>
          </a:xfrm>
        </p:spPr>
        <p:txBody>
          <a:bodyPr/>
          <a:lstStyle/>
          <a:p>
            <a:r>
              <a:rPr lang="ru-RU" dirty="0" smtClean="0"/>
              <a:t>Базовые приложения</a:t>
            </a:r>
            <a:endParaRPr lang="ru-RU" dirty="0"/>
          </a:p>
        </p:txBody>
      </p:sp>
      <p:pic>
        <p:nvPicPr>
          <p:cNvPr id="3076" name="Picture 4" descr="В Steam обновился поиск: появились важные фильтры и опции сортировки товар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" y="1163934"/>
            <a:ext cx="2834368" cy="109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ilt Brush в Ste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719" y="2106930"/>
            <a:ext cx="2834368" cy="13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locks by Google on Ste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612" y="3562141"/>
            <a:ext cx="2812597" cy="16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R Model Viewer on Ste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30" y="1385253"/>
            <a:ext cx="3726452" cy="17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edia Kit – Microsoft Maquette Be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725" y="3126966"/>
            <a:ext cx="3028724" cy="302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Valve обещает возродить игры по Half-Life, Half-Life: Alyx будет не  последней / Хабр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0" y="4325147"/>
            <a:ext cx="3973885" cy="223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teamVR Home: новый бета-интерфейс виртуальной реальности для Steam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t="17137" r="9377" b="11737"/>
          <a:stretch/>
        </p:blipFill>
        <p:spPr bwMode="auto">
          <a:xfrm>
            <a:off x="483770" y="2291636"/>
            <a:ext cx="3941915" cy="18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Mindshow - PCGamingWiki PCGW - bugs, fixes, crashes, mods, guides and  improvements for every PC gam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473" y="338178"/>
            <a:ext cx="28575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Tour Creat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489" y="5304357"/>
            <a:ext cx="2819720" cy="148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19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Видеоролик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39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718978" cy="1320800"/>
          </a:xfrm>
          <a:solidFill>
            <a:schemeClr val="bg1">
              <a:alpha val="95000"/>
            </a:schemeClr>
          </a:solidFill>
        </p:spPr>
        <p:txBody>
          <a:bodyPr/>
          <a:lstStyle/>
          <a:p>
            <a:r>
              <a:rPr lang="ru-RU" dirty="0" smtClean="0"/>
              <a:t>Области применения </a:t>
            </a:r>
            <a:r>
              <a:rPr lang="en-US" dirty="0" smtClean="0"/>
              <a:t>V</a:t>
            </a:r>
            <a:r>
              <a:rPr lang="en-US" dirty="0"/>
              <a:t>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90"/>
            <a:ext cx="10718978" cy="4092726"/>
          </a:xfrm>
          <a:solidFill>
            <a:schemeClr val="bg1">
              <a:alpha val="95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Создание 3</a:t>
            </a:r>
            <a:r>
              <a:rPr lang="en-US" sz="2400" dirty="0" smtClean="0"/>
              <a:t>D</a:t>
            </a:r>
            <a:r>
              <a:rPr lang="ru-RU" sz="2400" dirty="0" smtClean="0"/>
              <a:t> картин</a:t>
            </a:r>
            <a:r>
              <a:rPr lang="ru-RU" sz="2400" dirty="0" smtClean="0"/>
              <a:t>, скетчей и т.п.</a:t>
            </a:r>
          </a:p>
          <a:p>
            <a:r>
              <a:rPr lang="ru-RU" sz="2400" dirty="0" smtClean="0"/>
              <a:t>Создание </a:t>
            </a:r>
            <a:r>
              <a:rPr lang="en-US" sz="2400" dirty="0" smtClean="0"/>
              <a:t>3D</a:t>
            </a:r>
            <a:r>
              <a:rPr lang="ru-RU" sz="2400" dirty="0" smtClean="0"/>
              <a:t> объектов для печати на 3</a:t>
            </a:r>
            <a:r>
              <a:rPr lang="en-US" sz="2400" dirty="0" smtClean="0"/>
              <a:t>D</a:t>
            </a:r>
            <a:r>
              <a:rPr lang="ru-RU" sz="2400" dirty="0" smtClean="0"/>
              <a:t> принтере или </a:t>
            </a:r>
            <a:r>
              <a:rPr lang="ru-RU" sz="2400" dirty="0" smtClean="0"/>
              <a:t>для работы в приложения </a:t>
            </a:r>
            <a:r>
              <a:rPr lang="en-US" sz="2400" dirty="0" smtClean="0"/>
              <a:t>3DS MAX</a:t>
            </a:r>
            <a:r>
              <a:rPr lang="ru-RU" sz="2400" dirty="0" smtClean="0"/>
              <a:t>, </a:t>
            </a:r>
            <a:r>
              <a:rPr lang="en-US" sz="2400" dirty="0" smtClean="0"/>
              <a:t>Blender, </a:t>
            </a:r>
            <a:r>
              <a:rPr lang="en-US" sz="2400" dirty="0" err="1" smtClean="0"/>
              <a:t>Tinkercad</a:t>
            </a:r>
            <a:endParaRPr lang="en-US" sz="2400" dirty="0" smtClean="0"/>
          </a:p>
          <a:p>
            <a:r>
              <a:rPr lang="ru-RU" sz="2400" dirty="0" smtClean="0"/>
              <a:t>Создание анимации / фильмов / клипов</a:t>
            </a:r>
          </a:p>
          <a:p>
            <a:r>
              <a:rPr lang="ru-RU" sz="2400" dirty="0" smtClean="0"/>
              <a:t>Макетирование проектов</a:t>
            </a:r>
            <a:endParaRPr lang="ru-RU" sz="2400" dirty="0"/>
          </a:p>
          <a:p>
            <a:r>
              <a:rPr lang="ru-RU" sz="2400" dirty="0" smtClean="0"/>
              <a:t>Игры и соревнования</a:t>
            </a:r>
          </a:p>
        </p:txBody>
      </p:sp>
    </p:spTree>
    <p:extLst>
      <p:ext uri="{BB962C8B-B14F-4D97-AF65-F5344CB8AC3E}">
        <p14:creationId xmlns:p14="http://schemas.microsoft.com/office/powerpoint/2010/main" val="77336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718978" cy="1320800"/>
          </a:xfrm>
          <a:solidFill>
            <a:schemeClr val="bg1">
              <a:alpha val="95000"/>
            </a:schemeClr>
          </a:solidFill>
        </p:spPr>
        <p:txBody>
          <a:bodyPr/>
          <a:lstStyle/>
          <a:p>
            <a:r>
              <a:rPr lang="ru-RU" dirty="0" smtClean="0"/>
              <a:t>Представление результатов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90"/>
            <a:ext cx="10718978" cy="4092726"/>
          </a:xfrm>
          <a:solidFill>
            <a:schemeClr val="bg1">
              <a:alpha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/>
          </a:p>
          <a:p>
            <a:r>
              <a:rPr lang="ru-RU" sz="2400" dirty="0" smtClean="0"/>
              <a:t>Виртуальные галереи и выставки</a:t>
            </a:r>
            <a:r>
              <a:rPr lang="en-US" sz="2400" dirty="0" smtClean="0"/>
              <a:t> (</a:t>
            </a:r>
            <a:r>
              <a:rPr lang="en-US" sz="2400" dirty="0" err="1" smtClean="0"/>
              <a:t>sketchfab</a:t>
            </a:r>
            <a:r>
              <a:rPr lang="en-US" sz="2400" dirty="0" smtClean="0"/>
              <a:t>, google poly)</a:t>
            </a:r>
            <a:endParaRPr lang="ru-RU" sz="2400" dirty="0" smtClean="0"/>
          </a:p>
          <a:p>
            <a:r>
              <a:rPr lang="ru-RU" sz="2400" dirty="0" smtClean="0"/>
              <a:t>Видео ролики (прямая загрузка на </a:t>
            </a:r>
            <a:r>
              <a:rPr lang="en-US" sz="2400" dirty="0" err="1" smtClean="0"/>
              <a:t>youtube</a:t>
            </a:r>
            <a:r>
              <a:rPr lang="ru-RU" sz="2400" dirty="0" smtClean="0"/>
              <a:t>)</a:t>
            </a:r>
            <a:endParaRPr lang="ru-RU" sz="2400" dirty="0" smtClean="0"/>
          </a:p>
          <a:p>
            <a:r>
              <a:rPr lang="ru-RU" sz="2400" dirty="0" smtClean="0"/>
              <a:t>Печать работы на бумажном носителе с разных ракурсов</a:t>
            </a:r>
          </a:p>
          <a:p>
            <a:r>
              <a:rPr lang="ru-RU" sz="2400" dirty="0" smtClean="0"/>
              <a:t>Печать на 3</a:t>
            </a:r>
            <a:r>
              <a:rPr lang="en-US" sz="2400" dirty="0" smtClean="0"/>
              <a:t>D</a:t>
            </a:r>
            <a:r>
              <a:rPr lang="ru-RU" sz="2400" dirty="0" smtClean="0"/>
              <a:t> принтере объектов созданных в </a:t>
            </a:r>
            <a:r>
              <a:rPr lang="en-US" sz="2400" dirty="0" smtClean="0"/>
              <a:t>VR</a:t>
            </a:r>
            <a:r>
              <a:rPr lang="ru-RU" sz="2400" dirty="0" smtClean="0"/>
              <a:t> (</a:t>
            </a:r>
            <a:r>
              <a:rPr lang="en-US" sz="2400" dirty="0" err="1" smtClean="0"/>
              <a:t>obj</a:t>
            </a:r>
            <a:r>
              <a:rPr lang="en-US" sz="2400" dirty="0" smtClean="0"/>
              <a:t>, </a:t>
            </a:r>
            <a:r>
              <a:rPr lang="en-US" sz="2400" dirty="0" err="1" smtClean="0"/>
              <a:t>stl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r>
              <a:rPr lang="ru-RU" sz="2400" dirty="0" smtClean="0"/>
              <a:t>Использование объектов в</a:t>
            </a:r>
            <a:r>
              <a:rPr lang="ru-RU" sz="2400" dirty="0"/>
              <a:t> </a:t>
            </a:r>
            <a:r>
              <a:rPr lang="ru-RU" sz="2400" dirty="0" smtClean="0"/>
              <a:t>других приложениях</a:t>
            </a:r>
            <a:r>
              <a:rPr lang="en-US" sz="2400" dirty="0" smtClean="0"/>
              <a:t> (3DS, Blender)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06033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718978" cy="1320800"/>
          </a:xfrm>
          <a:solidFill>
            <a:schemeClr val="bg1">
              <a:alpha val="95000"/>
            </a:schemeClr>
          </a:solidFill>
        </p:spPr>
        <p:txBody>
          <a:bodyPr/>
          <a:lstStyle/>
          <a:p>
            <a:r>
              <a:rPr lang="ru-RU" dirty="0" smtClean="0"/>
              <a:t>Особенности использования </a:t>
            </a:r>
            <a:r>
              <a:rPr lang="en-US" dirty="0" smtClean="0"/>
              <a:t>VR </a:t>
            </a:r>
            <a:r>
              <a:rPr lang="ru-RU" dirty="0" smtClean="0"/>
              <a:t>систем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90"/>
            <a:ext cx="10718978" cy="4092726"/>
          </a:xfrm>
          <a:solidFill>
            <a:schemeClr val="bg1">
              <a:alpha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высокие требования к вычислительным мощностям ПК (нужен ПК дизайнера или игровой)</a:t>
            </a:r>
          </a:p>
          <a:p>
            <a:pPr marL="0" indent="0">
              <a:buNone/>
            </a:pPr>
            <a:r>
              <a:rPr lang="ru-RU" sz="2400" dirty="0" smtClean="0"/>
              <a:t>ограниченное количество одновременных пользователей системы, работа индивидуально или малыми группами (до 6 человек)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требования к помещению</a:t>
            </a:r>
            <a:r>
              <a:rPr lang="en-US" sz="2400" dirty="0" smtClean="0"/>
              <a:t> </a:t>
            </a:r>
            <a:r>
              <a:rPr lang="ru-RU" sz="2400" dirty="0" smtClean="0"/>
              <a:t>и свободному пространству</a:t>
            </a:r>
          </a:p>
          <a:p>
            <a:pPr marL="0" indent="0">
              <a:buNone/>
            </a:pPr>
            <a:r>
              <a:rPr lang="ru-RU" sz="2400" dirty="0" smtClean="0"/>
              <a:t>сбои в позиционировании пользователя при ярком солнечном свете</a:t>
            </a:r>
          </a:p>
          <a:p>
            <a:pPr marL="0" indent="0">
              <a:buNone/>
            </a:pPr>
            <a:r>
              <a:rPr lang="ru-RU" sz="2400" dirty="0" smtClean="0"/>
              <a:t>мобильность комплекса (можно вывозить его на другие площадки)</a:t>
            </a:r>
          </a:p>
          <a:p>
            <a:pPr marL="0" indent="0">
              <a:buNone/>
            </a:pPr>
            <a:r>
              <a:rPr lang="ru-RU" sz="2400" dirty="0" smtClean="0"/>
              <a:t>специфическая нагрузка на зрительную систему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818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3" y="5587296"/>
            <a:ext cx="8084457" cy="1248698"/>
          </a:xfr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3719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502</TotalTime>
  <Words>491</Words>
  <Application>Microsoft Office PowerPoint</Application>
  <PresentationFormat>Широкоэкранный</PresentationFormat>
  <Paragraphs>63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Грань</vt:lpstr>
      <vt:lpstr>Практика применения VR системы в учебно-воспитательном процессе. Техническая сторона </vt:lpstr>
      <vt:lpstr>Система AR/VR HTC Vive</vt:lpstr>
      <vt:lpstr>Базовые приложения</vt:lpstr>
      <vt:lpstr>Видеоролик</vt:lpstr>
      <vt:lpstr>Области применения VR</vt:lpstr>
      <vt:lpstr>Представление результатов</vt:lpstr>
      <vt:lpstr>Особенности использования VR систем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платформы дистанционного обучения  Moodle </dc:title>
  <dc:creator>Oleg</dc:creator>
  <cp:lastModifiedBy>Oleg</cp:lastModifiedBy>
  <cp:revision>32</cp:revision>
  <dcterms:created xsi:type="dcterms:W3CDTF">2020-11-10T07:46:56Z</dcterms:created>
  <dcterms:modified xsi:type="dcterms:W3CDTF">2020-12-09T09:48:12Z</dcterms:modified>
</cp:coreProperties>
</file>