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8"/>
  </p:notesMasterIdLst>
  <p:sldIdLst>
    <p:sldId id="322" r:id="rId2"/>
    <p:sldId id="325" r:id="rId3"/>
    <p:sldId id="327" r:id="rId4"/>
    <p:sldId id="326" r:id="rId5"/>
    <p:sldId id="256" r:id="rId6"/>
    <p:sldId id="284" r:id="rId7"/>
    <p:sldId id="286" r:id="rId8"/>
    <p:sldId id="319" r:id="rId9"/>
    <p:sldId id="291" r:id="rId10"/>
    <p:sldId id="287" r:id="rId11"/>
    <p:sldId id="290" r:id="rId12"/>
    <p:sldId id="295" r:id="rId13"/>
    <p:sldId id="292" r:id="rId14"/>
    <p:sldId id="277" r:id="rId15"/>
    <p:sldId id="312" r:id="rId16"/>
    <p:sldId id="315" r:id="rId17"/>
    <p:sldId id="316" r:id="rId18"/>
    <p:sldId id="314" r:id="rId19"/>
    <p:sldId id="313" r:id="rId20"/>
    <p:sldId id="310" r:id="rId21"/>
    <p:sldId id="293" r:id="rId22"/>
    <p:sldId id="294" r:id="rId23"/>
    <p:sldId id="328" r:id="rId24"/>
    <p:sldId id="329" r:id="rId25"/>
    <p:sldId id="330" r:id="rId26"/>
    <p:sldId id="31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828" autoAdjust="0"/>
  </p:normalViewPr>
  <p:slideViewPr>
    <p:cSldViewPr snapToGrid="0">
      <p:cViewPr varScale="1">
        <p:scale>
          <a:sx n="83" d="100"/>
          <a:sy n="83" d="100"/>
        </p:scale>
        <p:origin x="197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55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FB131-E1E9-4F84-99E3-025531B9DB1E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D10B2E-5FB3-425D-9AD3-FA8C9A5F6E3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800" b="1" dirty="0" smtClean="0">
              <a:solidFill>
                <a:schemeClr val="tx1"/>
              </a:solidFill>
            </a:rPr>
            <a:t>ПЕДАГОГ</a:t>
          </a:r>
          <a:endParaRPr lang="ru-RU" sz="4800" b="1" dirty="0">
            <a:solidFill>
              <a:schemeClr val="tx1"/>
            </a:solidFill>
          </a:endParaRPr>
        </a:p>
      </dgm:t>
    </dgm:pt>
    <dgm:pt modelId="{2C1FD1D4-B3F4-4F4A-87A5-7645326A8FBC}" type="parTrans" cxnId="{9D430DB3-1A43-45E5-989E-B60E684B4CAB}">
      <dgm:prSet/>
      <dgm:spPr/>
      <dgm:t>
        <a:bodyPr/>
        <a:lstStyle/>
        <a:p>
          <a:endParaRPr lang="ru-RU"/>
        </a:p>
      </dgm:t>
    </dgm:pt>
    <dgm:pt modelId="{D2A1390B-0C40-42E4-A7B6-F9EB8A1BB982}" type="sibTrans" cxnId="{9D430DB3-1A43-45E5-989E-B60E684B4CAB}">
      <dgm:prSet/>
      <dgm:spPr/>
      <dgm:t>
        <a:bodyPr/>
        <a:lstStyle/>
        <a:p>
          <a:endParaRPr lang="ru-RU"/>
        </a:p>
      </dgm:t>
    </dgm:pt>
    <dgm:pt modelId="{6503DCF1-2DC0-43E5-883C-029A6C15137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Администрация</a:t>
          </a:r>
          <a:endParaRPr lang="ru-RU" sz="3600" b="1" dirty="0">
            <a:solidFill>
              <a:schemeClr val="tx1"/>
            </a:solidFill>
          </a:endParaRPr>
        </a:p>
      </dgm:t>
    </dgm:pt>
    <dgm:pt modelId="{3075A661-69BA-4223-A884-A07B030862A5}" type="parTrans" cxnId="{41CC45E9-7032-4373-AFDA-6B46C963F0D4}">
      <dgm:prSet/>
      <dgm:spPr/>
      <dgm:t>
        <a:bodyPr/>
        <a:lstStyle/>
        <a:p>
          <a:endParaRPr lang="ru-RU"/>
        </a:p>
      </dgm:t>
    </dgm:pt>
    <dgm:pt modelId="{13737A2D-0747-4282-AE1C-3A861D0BCFAD}" type="sibTrans" cxnId="{41CC45E9-7032-4373-AFDA-6B46C963F0D4}">
      <dgm:prSet/>
      <dgm:spPr/>
      <dgm:t>
        <a:bodyPr/>
        <a:lstStyle/>
        <a:p>
          <a:endParaRPr lang="ru-RU"/>
        </a:p>
      </dgm:t>
    </dgm:pt>
    <dgm:pt modelId="{FEBD851B-B738-44DC-AFC2-6B8455954F2D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Педагог-психолог</a:t>
          </a:r>
          <a:endParaRPr lang="ru-RU" sz="3600" b="1" dirty="0">
            <a:solidFill>
              <a:schemeClr val="tx1"/>
            </a:solidFill>
          </a:endParaRPr>
        </a:p>
      </dgm:t>
    </dgm:pt>
    <dgm:pt modelId="{28FE9042-9B54-41BC-91F2-04962545281C}" type="parTrans" cxnId="{90F8407E-FCC5-4AE3-8634-6B57F94D30D9}">
      <dgm:prSet/>
      <dgm:spPr/>
      <dgm:t>
        <a:bodyPr/>
        <a:lstStyle/>
        <a:p>
          <a:endParaRPr lang="ru-RU"/>
        </a:p>
      </dgm:t>
    </dgm:pt>
    <dgm:pt modelId="{8C066BED-A8EB-4AE8-AE99-E096EBC81E35}" type="sibTrans" cxnId="{90F8407E-FCC5-4AE3-8634-6B57F94D30D9}">
      <dgm:prSet/>
      <dgm:spPr/>
      <dgm:t>
        <a:bodyPr/>
        <a:lstStyle/>
        <a:p>
          <a:endParaRPr lang="ru-RU"/>
        </a:p>
      </dgm:t>
    </dgm:pt>
    <dgm:pt modelId="{693EE4E6-1664-486F-BCC2-9F69A1CF6F40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Наставник - педагог</a:t>
          </a:r>
          <a:endParaRPr lang="ru-RU" sz="4000" b="1" dirty="0">
            <a:solidFill>
              <a:schemeClr val="tx1"/>
            </a:solidFill>
          </a:endParaRPr>
        </a:p>
      </dgm:t>
    </dgm:pt>
    <dgm:pt modelId="{DCE29B84-952B-416C-BB51-262B6E004CF4}" type="parTrans" cxnId="{FBD64235-0576-4E8F-84A8-65FA5508FF63}">
      <dgm:prSet/>
      <dgm:spPr/>
      <dgm:t>
        <a:bodyPr/>
        <a:lstStyle/>
        <a:p>
          <a:endParaRPr lang="ru-RU"/>
        </a:p>
      </dgm:t>
    </dgm:pt>
    <dgm:pt modelId="{90ED4693-8942-4FEE-93E8-DF1433294664}" type="sibTrans" cxnId="{FBD64235-0576-4E8F-84A8-65FA5508FF63}">
      <dgm:prSet/>
      <dgm:spPr/>
      <dgm:t>
        <a:bodyPr/>
        <a:lstStyle/>
        <a:p>
          <a:endParaRPr lang="ru-RU"/>
        </a:p>
      </dgm:t>
    </dgm:pt>
    <dgm:pt modelId="{8D2B1808-ECB8-4CCC-BD70-5BD682C79F4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Методист</a:t>
          </a:r>
          <a:endParaRPr lang="ru-RU" sz="4000" b="1" dirty="0">
            <a:solidFill>
              <a:schemeClr val="tx1"/>
            </a:solidFill>
          </a:endParaRPr>
        </a:p>
      </dgm:t>
    </dgm:pt>
    <dgm:pt modelId="{AA9A98BD-F4DB-47B9-94F6-152EBFCE66D4}" type="parTrans" cxnId="{E8D4E8D7-6564-45FB-B525-5A4F11F2DFF7}">
      <dgm:prSet/>
      <dgm:spPr/>
      <dgm:t>
        <a:bodyPr/>
        <a:lstStyle/>
        <a:p>
          <a:endParaRPr lang="ru-RU"/>
        </a:p>
      </dgm:t>
    </dgm:pt>
    <dgm:pt modelId="{CECDB50C-AA2C-4C6E-8E98-2D6B7E71DC46}" type="sibTrans" cxnId="{E8D4E8D7-6564-45FB-B525-5A4F11F2DFF7}">
      <dgm:prSet/>
      <dgm:spPr/>
      <dgm:t>
        <a:bodyPr/>
        <a:lstStyle/>
        <a:p>
          <a:endParaRPr lang="ru-RU"/>
        </a:p>
      </dgm:t>
    </dgm:pt>
    <dgm:pt modelId="{13E8ED37-3036-4EDC-B142-3C2089A0F95E}" type="pres">
      <dgm:prSet presAssocID="{3AEFB131-E1E9-4F84-99E3-025531B9DB1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A3741D-EC10-4041-9C60-A80908BAE607}" type="pres">
      <dgm:prSet presAssocID="{3AEFB131-E1E9-4F84-99E3-025531B9DB1E}" presName="radial" presStyleCnt="0">
        <dgm:presLayoutVars>
          <dgm:animLvl val="ctr"/>
        </dgm:presLayoutVars>
      </dgm:prSet>
      <dgm:spPr/>
    </dgm:pt>
    <dgm:pt modelId="{E05BF029-56F7-4618-8F70-C4598D69252F}" type="pres">
      <dgm:prSet presAssocID="{3CD10B2E-5FB3-425D-9AD3-FA8C9A5F6E31}" presName="centerShape" presStyleLbl="vennNode1" presStyleIdx="0" presStyleCnt="5" custScaleX="163757" custScaleY="130580"/>
      <dgm:spPr/>
      <dgm:t>
        <a:bodyPr/>
        <a:lstStyle/>
        <a:p>
          <a:endParaRPr lang="ru-RU"/>
        </a:p>
      </dgm:t>
    </dgm:pt>
    <dgm:pt modelId="{F8F34C70-1024-49FE-B228-8B2ABE43CCFC}" type="pres">
      <dgm:prSet presAssocID="{6503DCF1-2DC0-43E5-883C-029A6C151371}" presName="node" presStyleLbl="vennNode1" presStyleIdx="1" presStyleCnt="5" custScaleX="323063" custRadScaleRad="99511" custRadScaleInc="2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200CE-969B-4026-AB4B-4A116C9C8F7F}" type="pres">
      <dgm:prSet presAssocID="{FEBD851B-B738-44DC-AFC2-6B8455954F2D}" presName="node" presStyleLbl="vennNode1" presStyleIdx="2" presStyleCnt="5" custScaleX="215761" custRadScaleRad="174710" custRadScaleInc="3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9F04D-0109-4E65-B05F-DF6B0608569C}" type="pres">
      <dgm:prSet presAssocID="{693EE4E6-1664-486F-BCC2-9F69A1CF6F40}" presName="node" presStyleLbl="vennNode1" presStyleIdx="3" presStyleCnt="5" custScaleX="309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F1ADF-E2D9-4B9E-92B1-0E1531A3FDF0}" type="pres">
      <dgm:prSet presAssocID="{8D2B1808-ECB8-4CCC-BD70-5BD682C79F43}" presName="node" presStyleLbl="vennNode1" presStyleIdx="4" presStyleCnt="5" custScaleX="209080" custRadScaleRad="169203" custRadScaleInc="-1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FB7768-37CE-416C-895E-E186462DCCD6}" type="presOf" srcId="{8D2B1808-ECB8-4CCC-BD70-5BD682C79F43}" destId="{9EBF1ADF-E2D9-4B9E-92B1-0E1531A3FDF0}" srcOrd="0" destOrd="0" presId="urn:microsoft.com/office/officeart/2005/8/layout/radial3"/>
    <dgm:cxn modelId="{FBD64235-0576-4E8F-84A8-65FA5508FF63}" srcId="{3CD10B2E-5FB3-425D-9AD3-FA8C9A5F6E31}" destId="{693EE4E6-1664-486F-BCC2-9F69A1CF6F40}" srcOrd="2" destOrd="0" parTransId="{DCE29B84-952B-416C-BB51-262B6E004CF4}" sibTransId="{90ED4693-8942-4FEE-93E8-DF1433294664}"/>
    <dgm:cxn modelId="{E8D4E8D7-6564-45FB-B525-5A4F11F2DFF7}" srcId="{3CD10B2E-5FB3-425D-9AD3-FA8C9A5F6E31}" destId="{8D2B1808-ECB8-4CCC-BD70-5BD682C79F43}" srcOrd="3" destOrd="0" parTransId="{AA9A98BD-F4DB-47B9-94F6-152EBFCE66D4}" sibTransId="{CECDB50C-AA2C-4C6E-8E98-2D6B7E71DC46}"/>
    <dgm:cxn modelId="{E88C711F-EB6C-4782-A260-591D45BBC3E5}" type="presOf" srcId="{3AEFB131-E1E9-4F84-99E3-025531B9DB1E}" destId="{13E8ED37-3036-4EDC-B142-3C2089A0F95E}" srcOrd="0" destOrd="0" presId="urn:microsoft.com/office/officeart/2005/8/layout/radial3"/>
    <dgm:cxn modelId="{90F8407E-FCC5-4AE3-8634-6B57F94D30D9}" srcId="{3CD10B2E-5FB3-425D-9AD3-FA8C9A5F6E31}" destId="{FEBD851B-B738-44DC-AFC2-6B8455954F2D}" srcOrd="1" destOrd="0" parTransId="{28FE9042-9B54-41BC-91F2-04962545281C}" sibTransId="{8C066BED-A8EB-4AE8-AE99-E096EBC81E35}"/>
    <dgm:cxn modelId="{762D5AA9-0091-4AE2-93F6-370498558D00}" type="presOf" srcId="{3CD10B2E-5FB3-425D-9AD3-FA8C9A5F6E31}" destId="{E05BF029-56F7-4618-8F70-C4598D69252F}" srcOrd="0" destOrd="0" presId="urn:microsoft.com/office/officeart/2005/8/layout/radial3"/>
    <dgm:cxn modelId="{608AAF6A-DD7B-4643-893D-B39B3962C753}" type="presOf" srcId="{693EE4E6-1664-486F-BCC2-9F69A1CF6F40}" destId="{0B19F04D-0109-4E65-B05F-DF6B0608569C}" srcOrd="0" destOrd="0" presId="urn:microsoft.com/office/officeart/2005/8/layout/radial3"/>
    <dgm:cxn modelId="{13C3A7D4-00C4-40CB-A8C6-D58CEA573539}" type="presOf" srcId="{6503DCF1-2DC0-43E5-883C-029A6C151371}" destId="{F8F34C70-1024-49FE-B228-8B2ABE43CCFC}" srcOrd="0" destOrd="0" presId="urn:microsoft.com/office/officeart/2005/8/layout/radial3"/>
    <dgm:cxn modelId="{41CC45E9-7032-4373-AFDA-6B46C963F0D4}" srcId="{3CD10B2E-5FB3-425D-9AD3-FA8C9A5F6E31}" destId="{6503DCF1-2DC0-43E5-883C-029A6C151371}" srcOrd="0" destOrd="0" parTransId="{3075A661-69BA-4223-A884-A07B030862A5}" sibTransId="{13737A2D-0747-4282-AE1C-3A861D0BCFAD}"/>
    <dgm:cxn modelId="{E4DAE3C8-8D36-4C34-8D94-950CEE8B37EC}" type="presOf" srcId="{FEBD851B-B738-44DC-AFC2-6B8455954F2D}" destId="{421200CE-969B-4026-AB4B-4A116C9C8F7F}" srcOrd="0" destOrd="0" presId="urn:microsoft.com/office/officeart/2005/8/layout/radial3"/>
    <dgm:cxn modelId="{9D430DB3-1A43-45E5-989E-B60E684B4CAB}" srcId="{3AEFB131-E1E9-4F84-99E3-025531B9DB1E}" destId="{3CD10B2E-5FB3-425D-9AD3-FA8C9A5F6E31}" srcOrd="0" destOrd="0" parTransId="{2C1FD1D4-B3F4-4F4A-87A5-7645326A8FBC}" sibTransId="{D2A1390B-0C40-42E4-A7B6-F9EB8A1BB982}"/>
    <dgm:cxn modelId="{F7790754-E252-4E6F-A65A-1A48C98D1DF2}" type="presParOf" srcId="{13E8ED37-3036-4EDC-B142-3C2089A0F95E}" destId="{80A3741D-EC10-4041-9C60-A80908BAE607}" srcOrd="0" destOrd="0" presId="urn:microsoft.com/office/officeart/2005/8/layout/radial3"/>
    <dgm:cxn modelId="{DFA443AC-95BF-44B0-95F5-8E3829BFFD27}" type="presParOf" srcId="{80A3741D-EC10-4041-9C60-A80908BAE607}" destId="{E05BF029-56F7-4618-8F70-C4598D69252F}" srcOrd="0" destOrd="0" presId="urn:microsoft.com/office/officeart/2005/8/layout/radial3"/>
    <dgm:cxn modelId="{3FF4174E-D5FA-4F9C-8B7C-1A5CF973D60C}" type="presParOf" srcId="{80A3741D-EC10-4041-9C60-A80908BAE607}" destId="{F8F34C70-1024-49FE-B228-8B2ABE43CCFC}" srcOrd="1" destOrd="0" presId="urn:microsoft.com/office/officeart/2005/8/layout/radial3"/>
    <dgm:cxn modelId="{429BA799-0BE5-433E-BA8B-BA830E553EA5}" type="presParOf" srcId="{80A3741D-EC10-4041-9C60-A80908BAE607}" destId="{421200CE-969B-4026-AB4B-4A116C9C8F7F}" srcOrd="2" destOrd="0" presId="urn:microsoft.com/office/officeart/2005/8/layout/radial3"/>
    <dgm:cxn modelId="{F2C5CA0E-75A6-4C31-9144-9ED8135ED80D}" type="presParOf" srcId="{80A3741D-EC10-4041-9C60-A80908BAE607}" destId="{0B19F04D-0109-4E65-B05F-DF6B0608569C}" srcOrd="3" destOrd="0" presId="urn:microsoft.com/office/officeart/2005/8/layout/radial3"/>
    <dgm:cxn modelId="{B78F0A97-2468-498B-A44D-EDC10F6175B1}" type="presParOf" srcId="{80A3741D-EC10-4041-9C60-A80908BAE607}" destId="{9EBF1ADF-E2D9-4B9E-92B1-0E1531A3FDF0}" srcOrd="4" destOrd="0" presId="urn:microsoft.com/office/officeart/2005/8/layout/radial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BF029-56F7-4618-8F70-C4598D69252F}">
      <dsp:nvSpPr>
        <dsp:cNvPr id="0" name=""/>
        <dsp:cNvSpPr/>
      </dsp:nvSpPr>
      <dsp:spPr>
        <a:xfrm>
          <a:off x="2674724" y="784098"/>
          <a:ext cx="5166890" cy="412008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6">
                <a:shade val="74000"/>
                <a:satMod val="130000"/>
                <a:lumMod val="90000"/>
              </a:schemeClr>
              <a:schemeClr val="accent6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tx1"/>
              </a:solidFill>
            </a:rPr>
            <a:t>ПЕДАГОГ</a:t>
          </a:r>
          <a:endParaRPr lang="ru-RU" sz="4800" b="1" kern="1200" dirty="0">
            <a:solidFill>
              <a:schemeClr val="tx1"/>
            </a:solidFill>
          </a:endParaRPr>
        </a:p>
      </dsp:txBody>
      <dsp:txXfrm>
        <a:off x="3431398" y="1387470"/>
        <a:ext cx="3653542" cy="2913340"/>
      </dsp:txXfrm>
    </dsp:sp>
    <dsp:sp modelId="{F8F34C70-1024-49FE-B228-8B2ABE43CCFC}">
      <dsp:nvSpPr>
        <dsp:cNvPr id="0" name=""/>
        <dsp:cNvSpPr/>
      </dsp:nvSpPr>
      <dsp:spPr>
        <a:xfrm>
          <a:off x="2797105" y="12474"/>
          <a:ext cx="5096671" cy="157760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74000"/>
                <a:satMod val="130000"/>
                <a:lumMod val="90000"/>
              </a:schemeClr>
              <a:schemeClr val="accent5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Администрация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3543495" y="243509"/>
        <a:ext cx="3603891" cy="1115539"/>
      </dsp:txXfrm>
    </dsp:sp>
    <dsp:sp modelId="{421200CE-969B-4026-AB4B-4A116C9C8F7F}">
      <dsp:nvSpPr>
        <dsp:cNvPr id="0" name=""/>
        <dsp:cNvSpPr/>
      </dsp:nvSpPr>
      <dsp:spPr>
        <a:xfrm>
          <a:off x="7139618" y="2271460"/>
          <a:ext cx="3403865" cy="157760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shade val="74000"/>
                <a:satMod val="130000"/>
                <a:lumMod val="90000"/>
              </a:schemeClr>
              <a:schemeClr val="accent3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Педагог-психолог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7638102" y="2502495"/>
        <a:ext cx="2406897" cy="1115539"/>
      </dsp:txXfrm>
    </dsp:sp>
    <dsp:sp modelId="{0B19F04D-0109-4E65-B05F-DF6B0608569C}">
      <dsp:nvSpPr>
        <dsp:cNvPr id="0" name=""/>
        <dsp:cNvSpPr/>
      </dsp:nvSpPr>
      <dsp:spPr>
        <a:xfrm>
          <a:off x="2814949" y="4110108"/>
          <a:ext cx="4886439" cy="1577609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Наставник - педагог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3530551" y="4341143"/>
        <a:ext cx="3455235" cy="1115539"/>
      </dsp:txXfrm>
    </dsp:sp>
    <dsp:sp modelId="{9EBF1ADF-E2D9-4B9E-92B1-0E1531A3FDF0}">
      <dsp:nvSpPr>
        <dsp:cNvPr id="0" name=""/>
        <dsp:cNvSpPr/>
      </dsp:nvSpPr>
      <dsp:spPr>
        <a:xfrm>
          <a:off x="133004" y="2130149"/>
          <a:ext cx="3298465" cy="157760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shade val="74000"/>
                <a:satMod val="130000"/>
                <a:lumMod val="90000"/>
              </a:schemeClr>
              <a:schemeClr val="accent2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Методист</a:t>
          </a:r>
          <a:endParaRPr lang="ru-RU" sz="4000" b="1" kern="1200" dirty="0">
            <a:solidFill>
              <a:schemeClr val="tx1"/>
            </a:solidFill>
          </a:endParaRPr>
        </a:p>
      </dsp:txBody>
      <dsp:txXfrm>
        <a:off x="616053" y="2361184"/>
        <a:ext cx="2332367" cy="111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A0545-9505-4300-A3F6-9D0A93E0353C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F357-BAEB-40A0-BC92-41B7C43E68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1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357-BAEB-40A0-BC92-41B7C43E68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9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357-BAEB-40A0-BC92-41B7C43E689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7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357-BAEB-40A0-BC92-41B7C43E689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78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357-BAEB-40A0-BC92-41B7C43E68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2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F357-BAEB-40A0-BC92-41B7C43E689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8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94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0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35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31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8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8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93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62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8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8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7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1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6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6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8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3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D4A567-BA57-4EED-A38B-9F9D6EAB25D7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A4B0C7-9EE0-4737-9210-E3B46634A3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38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91" y="628074"/>
            <a:ext cx="11139054" cy="165792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«От методической команды к методическому ДВИЖу»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926" y="2556931"/>
            <a:ext cx="10575637" cy="3677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i="1" dirty="0" smtClean="0"/>
              <a:t>Условия эффективного взаимообучения образовательных </a:t>
            </a:r>
            <a:r>
              <a:rPr lang="ru-RU" sz="6000" i="1" dirty="0" smtClean="0"/>
              <a:t>учреждений</a:t>
            </a:r>
          </a:p>
          <a:p>
            <a:pPr marL="0" indent="0" algn="ctr">
              <a:buNone/>
            </a:pPr>
            <a:r>
              <a:rPr lang="ru-RU" sz="2600" i="1" dirty="0" smtClean="0">
                <a:solidFill>
                  <a:srgbClr val="7030A0"/>
                </a:solidFill>
              </a:rPr>
              <a:t>28.04.2023/МАУ ДО ДЮЦ «Техноспектр»/педагог-психолог </a:t>
            </a:r>
            <a:r>
              <a:rPr lang="ru-RU" sz="2600" i="1" dirty="0">
                <a:solidFill>
                  <a:srgbClr val="7030A0"/>
                </a:solidFill>
              </a:rPr>
              <a:t>Марчак Ю.В.</a:t>
            </a:r>
          </a:p>
          <a:p>
            <a:pPr marL="0" indent="0">
              <a:buNone/>
            </a:pPr>
            <a:endParaRPr lang="ru-RU" sz="3000" i="1" dirty="0"/>
          </a:p>
        </p:txBody>
      </p:sp>
    </p:spTree>
    <p:extLst>
      <p:ext uri="{BB962C8B-B14F-4D97-AF65-F5344CB8AC3E}">
        <p14:creationId xmlns:p14="http://schemas.microsoft.com/office/powerpoint/2010/main" val="7737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Diagram 2"/>
          <p:cNvGrpSpPr>
            <a:grpSpLocks noChangeAspect="1"/>
          </p:cNvGrpSpPr>
          <p:nvPr/>
        </p:nvGrpSpPr>
        <p:grpSpPr bwMode="auto">
          <a:xfrm>
            <a:off x="427344" y="0"/>
            <a:ext cx="11482469" cy="6483693"/>
            <a:chOff x="1888" y="721"/>
            <a:chExt cx="7772" cy="963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04" y="1367"/>
              <a:ext cx="7649" cy="87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_s162820"/>
            <p:cNvSpPr>
              <a:spLocks noChangeArrowheads="1" noTextEdit="1"/>
            </p:cNvSpPr>
            <p:nvPr/>
          </p:nvSpPr>
          <p:spPr bwMode="auto">
            <a:xfrm>
              <a:off x="3020" y="1879"/>
              <a:ext cx="5033" cy="7267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EE5CE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162821"/>
            <p:cNvSpPr>
              <a:spLocks noChangeArrowheads="1" noTextEdit="1"/>
            </p:cNvSpPr>
            <p:nvPr/>
          </p:nvSpPr>
          <p:spPr bwMode="auto">
            <a:xfrm rot="8143741">
              <a:off x="5252" y="721"/>
              <a:ext cx="2840" cy="9630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EE5CE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_s162822"/>
            <p:cNvSpPr>
              <a:spLocks noChangeArrowheads="1" noTextEdit="1"/>
            </p:cNvSpPr>
            <p:nvPr/>
          </p:nvSpPr>
          <p:spPr bwMode="auto">
            <a:xfrm rot="14400000">
              <a:off x="1193" y="3548"/>
              <a:ext cx="7219" cy="4779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EE5CE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162823"/>
            <p:cNvSpPr>
              <a:spLocks noChangeArrowheads="1"/>
            </p:cNvSpPr>
            <p:nvPr/>
          </p:nvSpPr>
          <p:spPr bwMode="auto">
            <a:xfrm>
              <a:off x="6799" y="2619"/>
              <a:ext cx="2861" cy="3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Контроль/оценка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Открытые уроки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Наблюдение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Мониторинг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_s162824"/>
            <p:cNvSpPr>
              <a:spLocks noChangeArrowheads="1"/>
            </p:cNvSpPr>
            <p:nvPr/>
          </p:nvSpPr>
          <p:spPr bwMode="auto">
            <a:xfrm>
              <a:off x="1888" y="1621"/>
              <a:ext cx="2299" cy="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Обучение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Семинары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Курсы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Консультации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_s162825"/>
            <p:cNvSpPr>
              <a:spLocks noChangeArrowheads="1"/>
            </p:cNvSpPr>
            <p:nvPr/>
          </p:nvSpPr>
          <p:spPr bwMode="auto">
            <a:xfrm>
              <a:off x="4115" y="5236"/>
              <a:ext cx="2877" cy="5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Продвижение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ru-RU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Мастер-классы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3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Презентации Конференции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3787" y="1389413"/>
            <a:ext cx="7790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700644" y="593766"/>
            <a:ext cx="1121030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индивидуальная работа с наставником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«мульти-наставничество»: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несколько специалистов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групповая работа 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молодыми и вновь поступившими педагогами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работа с опытными педагогами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(открытые уроки, семинары, совместные проекты, ежедневные консультации)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проектной деятельности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831274" y="641268"/>
            <a:ext cx="10711542" cy="561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обеспечение специалистов: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Методический комплекс: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к проверке журналов. Комплектование и сохранность контингента обучающихся. Основные виды методической продукции и особенности их разработки. Структура и содержание учебного занятия в системе дополнительного образования.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Психолого-педагогический комплекс: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Возрастная психология. Психология личности. Психология малых групп. Игротехники на командообразование. Развивающие и релаксационные игры и упражнения. Тренинги и кейсы.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Оценочно-диагностический комплекс: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личностный, групповой,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оценка воспитательного процесса.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439387" y="641268"/>
            <a:ext cx="110559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принципы: «Успешные педагоги – успешные дети»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736271" y="1318161"/>
            <a:ext cx="1094904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u="sng" dirty="0" smtClean="0"/>
              <a:t>Создание «Ситуации успеха»: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«ТИС» подход 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/>
              <a:t>«Творчество, Инициатива, Самостоятельность»</a:t>
            </a:r>
          </a:p>
          <a:p>
            <a:pPr algn="ctr"/>
            <a:r>
              <a:rPr lang="ru-RU" sz="36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Поддержка педагогического </a:t>
            </a:r>
            <a:r>
              <a:rPr lang="ru-RU" sz="3600" b="1" dirty="0" smtClean="0">
                <a:cs typeface="Times New Roman" panose="02020603050405020304" pitchFamily="18" charset="0"/>
              </a:rPr>
              <a:t>коллектива</a:t>
            </a:r>
          </a:p>
          <a:p>
            <a:pPr algn="ctr"/>
            <a:r>
              <a:rPr lang="ru-RU" sz="3600" b="1" dirty="0" smtClean="0"/>
              <a:t>Психолого-педагогическое сопровождение</a:t>
            </a:r>
          </a:p>
          <a:p>
            <a:pPr lvl="0" algn="ctr"/>
            <a:r>
              <a:rPr lang="ru-RU" sz="3600" b="1" dirty="0" smtClean="0"/>
              <a:t>Открытый диалог и сотрудничество</a:t>
            </a:r>
          </a:p>
          <a:p>
            <a:pPr algn="ctr"/>
            <a:r>
              <a:rPr lang="ru-RU" sz="3600" b="1" dirty="0" smtClean="0"/>
              <a:t>Позитивное принятие и мышление</a:t>
            </a:r>
          </a:p>
          <a:p>
            <a:pPr algn="ctr"/>
            <a:r>
              <a:rPr lang="ru-RU" sz="3600" b="1" dirty="0" smtClean="0"/>
              <a:t>Методическое обеспечение </a:t>
            </a:r>
          </a:p>
          <a:p>
            <a:pPr algn="ctr">
              <a:buFont typeface="Arial" pitchFamily="34" charset="0"/>
              <a:buChar char="•"/>
            </a:pPr>
            <a:endParaRPr lang="ru-RU" sz="36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3282" y="522514"/>
            <a:ext cx="5854535" cy="176348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cs typeface="Aharoni" pitchFamily="2" charset="-79"/>
              </a:rPr>
              <a:t>Командная работа педагогов</a:t>
            </a:r>
            <a:endParaRPr lang="ru-RU" sz="5400" b="1" dirty="0">
              <a:cs typeface="Aharoni" pitchFamily="2" charset="-79"/>
            </a:endParaRPr>
          </a:p>
        </p:txBody>
      </p:sp>
      <p:pic>
        <p:nvPicPr>
          <p:cNvPr id="5" name="Содержимое 4" descr="DSC023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878286" cy="3635925"/>
          </a:xfrm>
        </p:spPr>
      </p:pic>
      <p:pic>
        <p:nvPicPr>
          <p:cNvPr id="8" name="Рисунок 7" descr="DSC024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1975"/>
            <a:ext cx="5902036" cy="3286624"/>
          </a:xfrm>
          <a:prstGeom prst="rect">
            <a:avLst/>
          </a:prstGeom>
        </p:spPr>
      </p:pic>
      <p:pic>
        <p:nvPicPr>
          <p:cNvPr id="9" name="Рисунок 8" descr="DSC023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286" y="2351314"/>
            <a:ext cx="6313714" cy="4506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640" y="762000"/>
            <a:ext cx="5394960" cy="123444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Опытные педагоги делятся мастерством</a:t>
            </a:r>
            <a:endParaRPr lang="ru-RU" sz="4800" b="1" dirty="0"/>
          </a:p>
        </p:txBody>
      </p:sp>
      <p:pic>
        <p:nvPicPr>
          <p:cNvPr id="3075" name="Picture 3" descr="H:\ШУП ПСИХОКОПИЛКА 2018\Семинар Наставничество 26.03.18\Фото Неделько Открытый урок 03.18\IMG_20180321_165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392680"/>
            <a:ext cx="6248399" cy="4465321"/>
          </a:xfrm>
          <a:prstGeom prst="rect">
            <a:avLst/>
          </a:prstGeom>
          <a:noFill/>
        </p:spPr>
      </p:pic>
      <p:pic>
        <p:nvPicPr>
          <p:cNvPr id="7" name="Picture 2" descr="H:\ШУП ПСИХОКОПИЛКА 2018\Семинар Наставничество 26.03.18\Фото Неделько Открытый урок 03.18\презентация\IMG_20180321_162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1360"/>
            <a:ext cx="6339840" cy="3596640"/>
          </a:xfrm>
          <a:prstGeom prst="rect">
            <a:avLst/>
          </a:prstGeom>
          <a:noFill/>
        </p:spPr>
      </p:pic>
      <p:pic>
        <p:nvPicPr>
          <p:cNvPr id="8" name="Picture 3" descr="H:\ШУП ПСИХОКОПИЛКА 2018\Семинар Наставничество 26.03.18\Фото Неделько Открытый урок 03.18\презентация\IMG_20180321_17004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6309360" cy="371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8480" y="4541520"/>
            <a:ext cx="5303520" cy="199644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ОТКРЫТЫЙ</a:t>
            </a:r>
            <a:br>
              <a:rPr lang="ru-RU" b="1" dirty="0" smtClean="0"/>
            </a:br>
            <a:r>
              <a:rPr lang="ru-RU" b="1" dirty="0" smtClean="0"/>
              <a:t>ДИАЛОГ</a:t>
            </a:r>
          </a:p>
        </p:txBody>
      </p:sp>
      <p:pic>
        <p:nvPicPr>
          <p:cNvPr id="3074" name="Picture 2" descr="H:\ШУП ПСИХОКОПИЛКА 2018\Семинар Наставничество 26.03.18\ШУП Фото 02.18\IMG_20180123_105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69720"/>
            <a:ext cx="6428105" cy="5288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7680" y="518160"/>
            <a:ext cx="6659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СОТРУДНИЧЕСТВО</a:t>
            </a:r>
            <a:endParaRPr lang="ru-RU" sz="4400" dirty="0"/>
          </a:p>
        </p:txBody>
      </p:sp>
      <p:pic>
        <p:nvPicPr>
          <p:cNvPr id="8" name="Содержимое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0" y="-1"/>
            <a:ext cx="5760720" cy="481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594360"/>
            <a:ext cx="4800599" cy="167640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Совместные проекты</a:t>
            </a:r>
            <a:endParaRPr lang="ru-RU" sz="5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2333309" cy="24384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5882640" cy="4572000"/>
          </a:xfrm>
        </p:spPr>
      </p:pic>
      <p:pic>
        <p:nvPicPr>
          <p:cNvPr id="8" name="Picture 2" descr="H:\ШУП ПСИХОКОПИЛКА 2018\Семинар Наставничество 26.03.18\ШУП Фото 02.18\IMG_20180206_1222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1480"/>
            <a:ext cx="6202680" cy="5974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ШУП ПСИХОКОПИЛКА 2018\Семинар Наставничество 26.03.18\ШУП Фото 02.18\IMG_20180123_103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040" y="487680"/>
            <a:ext cx="6715760" cy="5852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2920" y="396240"/>
            <a:ext cx="6431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Психолого-педагогическое сопровождение</a:t>
            </a:r>
            <a:endParaRPr lang="ru-RU" sz="5400" dirty="0"/>
          </a:p>
        </p:txBody>
      </p:sp>
      <p:pic>
        <p:nvPicPr>
          <p:cNvPr id="5" name="Содержимое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571"/>
            <a:ext cx="5059680" cy="390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Metod04\общая\ПСИХОЛОГ\09 29 2015 Пед совет\DSC01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"/>
            <a:ext cx="11308080" cy="6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280" y="1"/>
            <a:ext cx="118567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6000" b="1" dirty="0" smtClean="0">
                <a:solidFill>
                  <a:srgbClr val="FFFF00"/>
                </a:solidFill>
              </a:rPr>
              <a:t>Творчество! </a:t>
            </a:r>
          </a:p>
          <a:p>
            <a:pPr algn="ctr" fontAlgn="base">
              <a:spcAft>
                <a:spcPct val="0"/>
              </a:spcAft>
            </a:pPr>
            <a:r>
              <a:rPr lang="ru-RU" sz="6000" b="1" dirty="0" smtClean="0">
                <a:solidFill>
                  <a:srgbClr val="FFFF00"/>
                </a:solidFill>
              </a:rPr>
              <a:t>Инициатива!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rgbClr val="FFFF00"/>
                </a:solidFill>
              </a:rPr>
              <a:t>Самостоятельность!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73" y="400759"/>
            <a:ext cx="8672945" cy="5963096"/>
          </a:xfrm>
        </p:spPr>
      </p:pic>
    </p:spTree>
    <p:extLst>
      <p:ext uri="{BB962C8B-B14F-4D97-AF65-F5344CB8AC3E}">
        <p14:creationId xmlns:p14="http://schemas.microsoft.com/office/powerpoint/2010/main" val="19069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72440"/>
            <a:ext cx="11292840" cy="5928359"/>
          </a:xfr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749040" y="4008120"/>
            <a:ext cx="7802880" cy="2148840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поддержка педагогического 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/>
          <p:cNvSpPr>
            <a:spLocks noChangeArrowheads="1"/>
          </p:cNvSpPr>
          <p:nvPr/>
        </p:nvSpPr>
        <p:spPr bwMode="auto">
          <a:xfrm>
            <a:off x="507999" y="488867"/>
            <a:ext cx="11379201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развития и сопровождения </a:t>
            </a:r>
            <a:r>
              <a:rPr kumimoji="0" lang="ru-RU" sz="36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специалистов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b="1" dirty="0" smtClean="0"/>
              <a:t>Командная работа!</a:t>
            </a:r>
          </a:p>
          <a:p>
            <a:pPr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b="1" dirty="0" smtClean="0"/>
              <a:t>«Педагогическое самоуправление»!</a:t>
            </a:r>
          </a:p>
          <a:p>
            <a:pPr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b="1" dirty="0" smtClean="0"/>
              <a:t>Здоровая конкуренция! </a:t>
            </a:r>
          </a:p>
          <a:p>
            <a:pPr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b="1" dirty="0" smtClean="0"/>
              <a:t>Совместные проекты! </a:t>
            </a:r>
            <a:endParaRPr lang="ru-RU" sz="3600" dirty="0" smtClean="0"/>
          </a:p>
          <a:p>
            <a:pPr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b="1" dirty="0" smtClean="0"/>
              <a:t>Сохранность контингента</a:t>
            </a:r>
            <a:r>
              <a:rPr lang="ru-RU" sz="3600" dirty="0" smtClean="0"/>
              <a:t> </a:t>
            </a:r>
            <a:r>
              <a:rPr lang="ru-RU" sz="3600" b="1" dirty="0" smtClean="0"/>
              <a:t>учащихся!</a:t>
            </a:r>
          </a:p>
          <a:p>
            <a:pPr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b="1" dirty="0" smtClean="0"/>
              <a:t>Повышение результативность учащихся! </a:t>
            </a:r>
            <a:endParaRPr lang="ru-RU" sz="3600" dirty="0" smtClean="0"/>
          </a:p>
          <a:p>
            <a:pPr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600" b="1" dirty="0" smtClean="0"/>
              <a:t>Повышение методической и психолого-педагогической грамотности!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724394" y="676894"/>
            <a:ext cx="1130531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Наши планы развития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профессиональной компетентности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 педагогов: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F2F2F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Инновационная деятельность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освоение новых педагогических технологий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Исследовательская научно-практическая деятельность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Активное участие в педагогических конкурсах и фестивалях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Трансляция собственного педагогического опыта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419" y="637309"/>
            <a:ext cx="10335490" cy="99752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Деловая игра «Эксперты»</a:t>
            </a: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5" y="1579419"/>
            <a:ext cx="9467273" cy="474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СЕТЕВОЕ ВЗАИМОДЕЙСТВИЕ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2872" y="2595418"/>
            <a:ext cx="10437091" cy="355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</a:t>
            </a:r>
            <a:r>
              <a:rPr lang="ru-RU" sz="4000" dirty="0" smtClean="0">
                <a:solidFill>
                  <a:schemeClr val="tx1"/>
                </a:solidFill>
              </a:rPr>
              <a:t>. Проблемы </a:t>
            </a:r>
            <a:r>
              <a:rPr lang="ru-RU" sz="4000" dirty="0">
                <a:solidFill>
                  <a:schemeClr val="tx1"/>
                </a:solidFill>
              </a:rPr>
              <a:t>сетевого </a:t>
            </a:r>
            <a:r>
              <a:rPr lang="ru-RU" sz="4000" dirty="0" smtClean="0">
                <a:solidFill>
                  <a:schemeClr val="tx1"/>
                </a:solidFill>
              </a:rPr>
              <a:t>взаимодействия. Ожидания</a:t>
            </a:r>
            <a:r>
              <a:rPr lang="ru-RU" sz="4000" dirty="0">
                <a:solidFill>
                  <a:schemeClr val="tx1"/>
                </a:solidFill>
              </a:rPr>
              <a:t>. Подводные камни. Плюсы и </a:t>
            </a:r>
            <a:r>
              <a:rPr lang="ru-RU" sz="4000" dirty="0" smtClean="0">
                <a:solidFill>
                  <a:schemeClr val="tx1"/>
                </a:solidFill>
              </a:rPr>
              <a:t>минусы</a:t>
            </a:r>
            <a:r>
              <a:rPr lang="ru-RU" sz="40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2. Эффективные </a:t>
            </a:r>
            <a:r>
              <a:rPr lang="ru-RU" sz="4000" dirty="0">
                <a:solidFill>
                  <a:schemeClr val="tx1"/>
                </a:solidFill>
              </a:rPr>
              <a:t>формы сетевого </a:t>
            </a:r>
            <a:r>
              <a:rPr lang="ru-RU" sz="4000" dirty="0" smtClean="0">
                <a:solidFill>
                  <a:schemeClr val="tx1"/>
                </a:solidFill>
              </a:rPr>
              <a:t>взаимодействия.</a:t>
            </a:r>
            <a:endParaRPr lang="ru-RU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3. Проект </a:t>
            </a:r>
            <a:r>
              <a:rPr lang="ru-RU" sz="4000" dirty="0">
                <a:solidFill>
                  <a:schemeClr val="tx1"/>
                </a:solidFill>
              </a:rPr>
              <a:t>сетевого взаимодействия 2024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1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1" y="803563"/>
            <a:ext cx="10455563" cy="2115127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сетевого 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    2024-2025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382" y="2556931"/>
            <a:ext cx="10631054" cy="362219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ЧТО мы ХОТИМ, что нам НАДО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анализ проблемных ситуаций – выявление потребности – формирование запроса.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 ЧЕМ наша СИЛА, чем можем ПОДЕЛИТЬСЯ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анализ собственных ресурсов – формирование «БАНКА РЕСУРСОВ» (материальных, методических, педагогических)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КАК мы это будем ДЕЛАТЬ: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форм взаимодействия (КТД, семинар, МО, форум, тренинг, экспертиза)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КАКИЕ ОЖИДАНИЯ И РЕЗУЛЬТАТЫ: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критериев оценки эффективности (увеличение притока учащихся, повышение успеваемости учащихся, повышение количества и качества конкурсной деятельности, статьи в журналы и сайты,)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0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426720"/>
            <a:ext cx="11369040" cy="59436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6400799" cy="80772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  <p:sp>
        <p:nvSpPr>
          <p:cNvPr id="7" name="Текст 4"/>
          <p:cNvSpPr>
            <a:spLocks noGrp="1"/>
          </p:cNvSpPr>
          <p:nvPr>
            <p:ph type="body" sz="half" idx="2"/>
          </p:nvPr>
        </p:nvSpPr>
        <p:spPr>
          <a:xfrm>
            <a:off x="6156960" y="5334000"/>
            <a:ext cx="5562600" cy="89916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</a:rPr>
              <a:t>До новых  встреч!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2" y="162788"/>
            <a:ext cx="7010400" cy="46688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56" y="2558473"/>
            <a:ext cx="6534078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91" y="434109"/>
            <a:ext cx="5467927" cy="6015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87927"/>
            <a:ext cx="5898970" cy="59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219201"/>
            <a:ext cx="6815669" cy="2167464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ШКОЛА УСПЕШНОГО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4590" y="3535677"/>
            <a:ext cx="6815669" cy="132080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75" cmpd="sng">
                  <a:noFill/>
                </a:ln>
                <a:solidFill>
                  <a:srgbClr val="C00000"/>
                </a:solidFill>
                <a:ea typeface="+mj-ea"/>
                <a:cs typeface="+mj-cs"/>
              </a:rPr>
              <a:t>ПЕДАГОГА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8691" y="138547"/>
            <a:ext cx="11480800" cy="12376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/>
              <a:t>КОМПЛЕКСНЫЙ ПОДХОД НАСТАВНИЧЕСТВА</a:t>
            </a:r>
            <a:endParaRPr lang="ru-RU" sz="3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6364" y="4470400"/>
            <a:ext cx="11323782" cy="227214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dirty="0" smtClean="0">
                <a:solidFill>
                  <a:schemeClr val="tx1"/>
                </a:solidFill>
              </a:rPr>
              <a:t>  </a:t>
            </a:r>
            <a:r>
              <a:rPr lang="ru-RU" sz="4400" b="1" dirty="0" smtClean="0">
                <a:solidFill>
                  <a:schemeClr val="tx1"/>
                </a:solidFill>
              </a:rPr>
              <a:t>МАУ ДО ДЮЦ «ТЕХНОСПЕКТР» </a:t>
            </a:r>
          </a:p>
          <a:p>
            <a:endParaRPr lang="ru-RU" sz="4800" b="1" dirty="0" smtClean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rgbClr val="7030A0"/>
                </a:solidFill>
              </a:rPr>
              <a:t>педагог-психолог </a:t>
            </a:r>
            <a:r>
              <a:rPr lang="ru-RU" sz="4800" b="1" dirty="0">
                <a:solidFill>
                  <a:srgbClr val="7030A0"/>
                </a:solidFill>
              </a:rPr>
              <a:t>Марчак Юлия Владимировна</a:t>
            </a:r>
          </a:p>
          <a:p>
            <a:r>
              <a:rPr lang="ru-RU" sz="4800" b="1" i="1" dirty="0" smtClean="0"/>
              <a:t>.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66618" y="2262909"/>
            <a:ext cx="107234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Цель: </a:t>
            </a:r>
            <a:r>
              <a:rPr lang="ru-RU" sz="4400" i="1" dirty="0" smtClean="0"/>
              <a:t>развить профессиональную компетентность педагога, через формирование высоких профессиональных идеалов, методических навыков, потребности в постоянном саморазвитии и самосовершенствовании</a:t>
            </a:r>
            <a:r>
              <a:rPr lang="ru-RU" sz="4400" b="1" i="1" dirty="0" smtClean="0"/>
              <a:t/>
            </a:r>
            <a:br>
              <a:rPr lang="ru-RU" sz="4400" b="1" i="1" dirty="0" smtClean="0"/>
            </a:br>
            <a:endParaRPr lang="ru-RU" sz="4400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1200" y="674255"/>
            <a:ext cx="10621818" cy="10898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dirty="0" smtClean="0">
                <a:solidFill>
                  <a:schemeClr val="tx1"/>
                </a:solidFill>
              </a:rPr>
              <a:t>МОДЕЛЬ НАСТАВНИЧЕСТВА</a:t>
            </a:r>
          </a:p>
          <a:p>
            <a:r>
              <a:rPr lang="ru-RU" sz="4800" b="1" dirty="0" smtClean="0">
                <a:solidFill>
                  <a:schemeClr val="tx1"/>
                </a:solidFill>
              </a:rPr>
              <a:t>в</a:t>
            </a:r>
            <a:r>
              <a:rPr lang="ru-RU" sz="4800" b="1" dirty="0" smtClean="0"/>
              <a:t>  </a:t>
            </a:r>
            <a:r>
              <a:rPr lang="ru-RU" b="1" dirty="0" smtClean="0"/>
              <a:t>МАУ ДО ДЮЦ «Техноспектр»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8486981"/>
              </p:ext>
            </p:extLst>
          </p:nvPr>
        </p:nvGraphicFramePr>
        <p:xfrm>
          <a:off x="783771" y="629392"/>
          <a:ext cx="10569039" cy="568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ШУП ПСИХОКОПИЛКА 2018\Семинар Наставничество 26.03.18\ШУП Фото 02.18\IMG_20180206_1222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69280" y="0"/>
            <a:ext cx="6522720" cy="3302635"/>
          </a:xfrm>
          <a:prstGeom prst="rect">
            <a:avLst/>
          </a:prstGeom>
          <a:noFill/>
        </p:spPr>
      </p:pic>
      <p:pic>
        <p:nvPicPr>
          <p:cNvPr id="1027" name="Picture 3" descr="H:\ШУП ПСИХОКОПИЛКА 2018\Семинар Наставничество 26.03.18\ШУП Фото 02.18\IMG_20180123_1034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897880" cy="3692042"/>
          </a:xfrm>
          <a:prstGeom prst="rect">
            <a:avLst/>
          </a:prstGeom>
          <a:noFill/>
        </p:spPr>
      </p:pic>
      <p:pic>
        <p:nvPicPr>
          <p:cNvPr id="1028" name="Picture 4" descr="H:\ШУП ПСИХОКОПИЛКА 2018\Семинар Наставничество 26.03.18\ШУП Фото 02.18\IMG_20180206_1312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6309360" cy="3810000"/>
          </a:xfrm>
          <a:prstGeom prst="rect">
            <a:avLst/>
          </a:prstGeom>
          <a:noFill/>
        </p:spPr>
      </p:pic>
      <p:pic>
        <p:nvPicPr>
          <p:cNvPr id="1029" name="Picture 5" descr="H:\ШУП ПСИХОКОПИЛКА 2018\Семинар Наставничество 26.03.18\ШУП Фото 02.18\IMG_20180206_1243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1447" y="3063240"/>
            <a:ext cx="6260553" cy="3794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912" y="997527"/>
            <a:ext cx="9571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Комплексный подход сопровождения, обучения, контроля и анализа процесса наставничества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936</TotalTime>
  <Words>508</Words>
  <Application>Microsoft Office PowerPoint</Application>
  <PresentationFormat>Широкоэкранный</PresentationFormat>
  <Paragraphs>91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Aharoni</vt:lpstr>
      <vt:lpstr>Arial</vt:lpstr>
      <vt:lpstr>Calibri</vt:lpstr>
      <vt:lpstr>Garamond</vt:lpstr>
      <vt:lpstr>Times New Roman</vt:lpstr>
      <vt:lpstr>Wingdings</vt:lpstr>
      <vt:lpstr>Натуральные материалы</vt:lpstr>
      <vt:lpstr>«От методической команды к методическому ДВИЖу»</vt:lpstr>
      <vt:lpstr>Презентация PowerPoint</vt:lpstr>
      <vt:lpstr>Презентация PowerPoint</vt:lpstr>
      <vt:lpstr>Презентация PowerPoint</vt:lpstr>
      <vt:lpstr>ШКОЛА УСПЕШНОГО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Командная работа педагогов</vt:lpstr>
      <vt:lpstr>Опытные педагоги делятся мастерством</vt:lpstr>
      <vt:lpstr>ОТКРЫТЫЙ ДИАЛОГ</vt:lpstr>
      <vt:lpstr>Совместные проекты</vt:lpstr>
      <vt:lpstr>Презентация PowerPoint</vt:lpstr>
      <vt:lpstr>Презентация PowerPoint</vt:lpstr>
      <vt:lpstr>Развитие и поддержка педагогического коллектива </vt:lpstr>
      <vt:lpstr>Презентация PowerPoint</vt:lpstr>
      <vt:lpstr>Презентация PowerPoint</vt:lpstr>
      <vt:lpstr>Деловая игра «Эксперты»</vt:lpstr>
      <vt:lpstr>СЕТЕВОЕ ВЗАИМОДЕЙСТВИЕ</vt:lpstr>
      <vt:lpstr>Проект сетевого взаимодействия     2024-2025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УСПЕШНОГО</dc:title>
  <dc:creator>Психолог</dc:creator>
  <cp:lastModifiedBy>METOD-1</cp:lastModifiedBy>
  <cp:revision>219</cp:revision>
  <dcterms:created xsi:type="dcterms:W3CDTF">2016-02-29T23:59:10Z</dcterms:created>
  <dcterms:modified xsi:type="dcterms:W3CDTF">2023-04-28T07:22:33Z</dcterms:modified>
</cp:coreProperties>
</file>